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307" r:id="rId3"/>
    <p:sldId id="295" r:id="rId4"/>
    <p:sldId id="304" r:id="rId5"/>
    <p:sldId id="296" r:id="rId6"/>
    <p:sldId id="305" r:id="rId7"/>
    <p:sldId id="262" r:id="rId8"/>
    <p:sldId id="264" r:id="rId9"/>
    <p:sldId id="294" r:id="rId10"/>
    <p:sldId id="297" r:id="rId11"/>
    <p:sldId id="298" r:id="rId12"/>
    <p:sldId id="271" r:id="rId13"/>
    <p:sldId id="299" r:id="rId14"/>
    <p:sldId id="306" r:id="rId15"/>
    <p:sldId id="300" r:id="rId16"/>
    <p:sldId id="303" r:id="rId17"/>
    <p:sldId id="301" r:id="rId18"/>
    <p:sldId id="30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E74D4E7-7345-4F28-A707-2E3EE83528C4}">
          <p14:sldIdLst>
            <p14:sldId id="257"/>
            <p14:sldId id="307"/>
            <p14:sldId id="295"/>
            <p14:sldId id="304"/>
            <p14:sldId id="296"/>
            <p14:sldId id="305"/>
            <p14:sldId id="262"/>
            <p14:sldId id="264"/>
            <p14:sldId id="294"/>
            <p14:sldId id="297"/>
            <p14:sldId id="298"/>
            <p14:sldId id="271"/>
            <p14:sldId id="299"/>
            <p14:sldId id="306"/>
            <p14:sldId id="300"/>
            <p14:sldId id="303"/>
            <p14:sldId id="301"/>
            <p14:sldId id="30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B04E"/>
    <a:srgbClr val="505759"/>
    <a:srgbClr val="0058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51" y="62"/>
      </p:cViewPr>
      <p:guideLst>
        <p:guide orient="horz" pos="2160"/>
        <p:guide pos="3840"/>
      </p:guideLst>
    </p:cSldViewPr>
  </p:slideViewPr>
  <p:notesTextViewPr>
    <p:cViewPr>
      <p:scale>
        <a:sx n="1" d="1"/>
        <a:sy n="1" d="1"/>
      </p:scale>
      <p:origin x="0" y="0"/>
    </p:cViewPr>
  </p:notesTextViewPr>
  <p:sorterViewPr>
    <p:cViewPr>
      <p:scale>
        <a:sx n="100" d="100"/>
        <a:sy n="100" d="100"/>
      </p:scale>
      <p:origin x="0" y="2604"/>
    </p:cViewPr>
  </p:sorterViewPr>
  <p:notesViewPr>
    <p:cSldViewPr snapToGrid="0">
      <p:cViewPr varScale="1">
        <p:scale>
          <a:sx n="56" d="100"/>
          <a:sy n="56" d="100"/>
        </p:scale>
        <p:origin x="-239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EB666-427C-4A18-A2D2-0538970055FB}" type="doc">
      <dgm:prSet loTypeId="urn:microsoft.com/office/officeart/2005/8/layout/hProcess9" loCatId="process" qsTypeId="urn:microsoft.com/office/officeart/2005/8/quickstyle/simple1" qsCatId="simple" csTypeId="urn:microsoft.com/office/officeart/2005/8/colors/accent1_2" csCatId="accent1" phldr="1"/>
      <dgm:spPr/>
    </dgm:pt>
    <dgm:pt modelId="{58644751-8C93-4E1A-BB19-54B000EA732E}">
      <dgm:prSet phldrT="[Text]"/>
      <dgm:spPr>
        <a:solidFill>
          <a:schemeClr val="tx2">
            <a:lumMod val="60000"/>
            <a:lumOff val="40000"/>
          </a:schemeClr>
        </a:solidFill>
      </dgm:spPr>
      <dgm:t>
        <a:bodyPr/>
        <a:lstStyle/>
        <a:p>
          <a:r>
            <a:rPr lang="en-GB" dirty="0" smtClean="0"/>
            <a:t>Fundraising options for supporters</a:t>
          </a:r>
        </a:p>
      </dgm:t>
    </dgm:pt>
    <dgm:pt modelId="{D95120DB-BEC4-479E-8254-A4A6761C6D4B}" type="parTrans" cxnId="{2EFBB07D-BBCC-42E4-AD83-23A9BBE63A3F}">
      <dgm:prSet/>
      <dgm:spPr/>
      <dgm:t>
        <a:bodyPr/>
        <a:lstStyle/>
        <a:p>
          <a:endParaRPr lang="en-GB"/>
        </a:p>
      </dgm:t>
    </dgm:pt>
    <dgm:pt modelId="{C480813E-02DD-420E-8189-82E85D352B1F}" type="sibTrans" cxnId="{2EFBB07D-BBCC-42E4-AD83-23A9BBE63A3F}">
      <dgm:prSet/>
      <dgm:spPr/>
      <dgm:t>
        <a:bodyPr/>
        <a:lstStyle/>
        <a:p>
          <a:endParaRPr lang="en-GB"/>
        </a:p>
      </dgm:t>
    </dgm:pt>
    <dgm:pt modelId="{1B5BCCED-D4AB-4D9C-AA93-507B294C8EB2}">
      <dgm:prSet phldrT="[Text]"/>
      <dgm:spPr>
        <a:solidFill>
          <a:schemeClr val="accent5">
            <a:lumMod val="75000"/>
          </a:schemeClr>
        </a:solidFill>
      </dgm:spPr>
      <dgm:t>
        <a:bodyPr/>
        <a:lstStyle/>
        <a:p>
          <a:r>
            <a:rPr lang="en-GB" dirty="0" smtClean="0"/>
            <a:t>DUK processes</a:t>
          </a:r>
          <a:endParaRPr lang="en-GB" dirty="0"/>
        </a:p>
      </dgm:t>
    </dgm:pt>
    <dgm:pt modelId="{051EA805-B2DC-4221-BAF9-325B6A5B1D12}" type="parTrans" cxnId="{D08FD2CF-ACF7-4520-9D1D-871C13197DD7}">
      <dgm:prSet/>
      <dgm:spPr/>
      <dgm:t>
        <a:bodyPr/>
        <a:lstStyle/>
        <a:p>
          <a:endParaRPr lang="en-GB"/>
        </a:p>
      </dgm:t>
    </dgm:pt>
    <dgm:pt modelId="{B9662CC2-662A-4085-839D-B97069B768D3}" type="sibTrans" cxnId="{D08FD2CF-ACF7-4520-9D1D-871C13197DD7}">
      <dgm:prSet/>
      <dgm:spPr/>
      <dgm:t>
        <a:bodyPr/>
        <a:lstStyle/>
        <a:p>
          <a:endParaRPr lang="en-GB"/>
        </a:p>
      </dgm:t>
    </dgm:pt>
    <dgm:pt modelId="{1C321B57-6C0C-41FD-AB61-83D2DE30CB9B}">
      <dgm:prSet phldrT="[Text]"/>
      <dgm:spPr>
        <a:solidFill>
          <a:schemeClr val="tx1">
            <a:lumMod val="65000"/>
            <a:lumOff val="35000"/>
          </a:schemeClr>
        </a:solidFill>
      </dgm:spPr>
      <dgm:t>
        <a:bodyPr/>
        <a:lstStyle/>
        <a:p>
          <a:r>
            <a:rPr lang="en-GB" dirty="0" smtClean="0"/>
            <a:t>DUK and partner teams</a:t>
          </a:r>
          <a:endParaRPr lang="en-GB" dirty="0"/>
        </a:p>
      </dgm:t>
    </dgm:pt>
    <dgm:pt modelId="{6CF26B8A-27A2-40E2-AAB4-0C0F0E4CF0E6}" type="parTrans" cxnId="{507F0C6E-74CC-4FA2-AB84-FD736C8CA334}">
      <dgm:prSet/>
      <dgm:spPr/>
      <dgm:t>
        <a:bodyPr/>
        <a:lstStyle/>
        <a:p>
          <a:endParaRPr lang="en-GB"/>
        </a:p>
      </dgm:t>
    </dgm:pt>
    <dgm:pt modelId="{0901CA39-C476-4C4C-9FDD-E836903AA934}" type="sibTrans" cxnId="{507F0C6E-74CC-4FA2-AB84-FD736C8CA334}">
      <dgm:prSet/>
      <dgm:spPr/>
      <dgm:t>
        <a:bodyPr/>
        <a:lstStyle/>
        <a:p>
          <a:endParaRPr lang="en-GB"/>
        </a:p>
      </dgm:t>
    </dgm:pt>
    <dgm:pt modelId="{9DC28DC6-78E5-4ACC-A35E-1B09E3D8635F}" type="pres">
      <dgm:prSet presAssocID="{39EEB666-427C-4A18-A2D2-0538970055FB}" presName="CompostProcess" presStyleCnt="0">
        <dgm:presLayoutVars>
          <dgm:dir/>
          <dgm:resizeHandles val="exact"/>
        </dgm:presLayoutVars>
      </dgm:prSet>
      <dgm:spPr/>
    </dgm:pt>
    <dgm:pt modelId="{CE1FE272-C61F-4689-9A93-82B9C07A9BC0}" type="pres">
      <dgm:prSet presAssocID="{39EEB666-427C-4A18-A2D2-0538970055FB}" presName="arrow" presStyleLbl="bgShp" presStyleIdx="0" presStyleCnt="1" custScaleX="117647" custLinFactNeighborX="13141" custLinFactNeighborY="-2675"/>
      <dgm:spPr/>
    </dgm:pt>
    <dgm:pt modelId="{54FC9913-E67E-49D7-9668-3D90FD455B5C}" type="pres">
      <dgm:prSet presAssocID="{39EEB666-427C-4A18-A2D2-0538970055FB}" presName="linearProcess" presStyleCnt="0"/>
      <dgm:spPr/>
    </dgm:pt>
    <dgm:pt modelId="{5BD0B192-9F8E-471E-ABEA-7BD6418CFE56}" type="pres">
      <dgm:prSet presAssocID="{58644751-8C93-4E1A-BB19-54B000EA732E}" presName="textNode" presStyleLbl="node1" presStyleIdx="0" presStyleCnt="3" custScaleY="63531">
        <dgm:presLayoutVars>
          <dgm:bulletEnabled val="1"/>
        </dgm:presLayoutVars>
      </dgm:prSet>
      <dgm:spPr/>
      <dgm:t>
        <a:bodyPr/>
        <a:lstStyle/>
        <a:p>
          <a:endParaRPr lang="en-GB"/>
        </a:p>
      </dgm:t>
    </dgm:pt>
    <dgm:pt modelId="{7A5E5409-9879-4258-9AE6-C574FE67847D}" type="pres">
      <dgm:prSet presAssocID="{C480813E-02DD-420E-8189-82E85D352B1F}" presName="sibTrans" presStyleCnt="0"/>
      <dgm:spPr/>
    </dgm:pt>
    <dgm:pt modelId="{49EFD549-96D6-40DA-9EF7-6FF7DADA02CE}" type="pres">
      <dgm:prSet presAssocID="{1B5BCCED-D4AB-4D9C-AA93-507B294C8EB2}" presName="textNode" presStyleLbl="node1" presStyleIdx="1" presStyleCnt="3" custScaleY="63531">
        <dgm:presLayoutVars>
          <dgm:bulletEnabled val="1"/>
        </dgm:presLayoutVars>
      </dgm:prSet>
      <dgm:spPr/>
      <dgm:t>
        <a:bodyPr/>
        <a:lstStyle/>
        <a:p>
          <a:endParaRPr lang="en-GB"/>
        </a:p>
      </dgm:t>
    </dgm:pt>
    <dgm:pt modelId="{AB64FB34-6EF5-4E69-9935-E07E3770AFF6}" type="pres">
      <dgm:prSet presAssocID="{B9662CC2-662A-4085-839D-B97069B768D3}" presName="sibTrans" presStyleCnt="0"/>
      <dgm:spPr/>
    </dgm:pt>
    <dgm:pt modelId="{13A30C5A-6369-4749-858D-7CF3B46A97A2}" type="pres">
      <dgm:prSet presAssocID="{1C321B57-6C0C-41FD-AB61-83D2DE30CB9B}" presName="textNode" presStyleLbl="node1" presStyleIdx="2" presStyleCnt="3" custScaleY="63531">
        <dgm:presLayoutVars>
          <dgm:bulletEnabled val="1"/>
        </dgm:presLayoutVars>
      </dgm:prSet>
      <dgm:spPr/>
      <dgm:t>
        <a:bodyPr/>
        <a:lstStyle/>
        <a:p>
          <a:endParaRPr lang="en-GB"/>
        </a:p>
      </dgm:t>
    </dgm:pt>
  </dgm:ptLst>
  <dgm:cxnLst>
    <dgm:cxn modelId="{2EFBB07D-BBCC-42E4-AD83-23A9BBE63A3F}" srcId="{39EEB666-427C-4A18-A2D2-0538970055FB}" destId="{58644751-8C93-4E1A-BB19-54B000EA732E}" srcOrd="0" destOrd="0" parTransId="{D95120DB-BEC4-479E-8254-A4A6761C6D4B}" sibTransId="{C480813E-02DD-420E-8189-82E85D352B1F}"/>
    <dgm:cxn modelId="{57EBA34D-73FD-451D-85EC-DBC14CACD4DC}" type="presOf" srcId="{39EEB666-427C-4A18-A2D2-0538970055FB}" destId="{9DC28DC6-78E5-4ACC-A35E-1B09E3D8635F}" srcOrd="0" destOrd="0" presId="urn:microsoft.com/office/officeart/2005/8/layout/hProcess9"/>
    <dgm:cxn modelId="{0D6E395D-7B55-4ECC-8257-1F6ED9D37B28}" type="presOf" srcId="{1C321B57-6C0C-41FD-AB61-83D2DE30CB9B}" destId="{13A30C5A-6369-4749-858D-7CF3B46A97A2}" srcOrd="0" destOrd="0" presId="urn:microsoft.com/office/officeart/2005/8/layout/hProcess9"/>
    <dgm:cxn modelId="{145EDB5D-C474-4B48-93BD-C610136B6448}" type="presOf" srcId="{58644751-8C93-4E1A-BB19-54B000EA732E}" destId="{5BD0B192-9F8E-471E-ABEA-7BD6418CFE56}" srcOrd="0" destOrd="0" presId="urn:microsoft.com/office/officeart/2005/8/layout/hProcess9"/>
    <dgm:cxn modelId="{507F0C6E-74CC-4FA2-AB84-FD736C8CA334}" srcId="{39EEB666-427C-4A18-A2D2-0538970055FB}" destId="{1C321B57-6C0C-41FD-AB61-83D2DE30CB9B}" srcOrd="2" destOrd="0" parTransId="{6CF26B8A-27A2-40E2-AAB4-0C0F0E4CF0E6}" sibTransId="{0901CA39-C476-4C4C-9FDD-E836903AA934}"/>
    <dgm:cxn modelId="{D08FD2CF-ACF7-4520-9D1D-871C13197DD7}" srcId="{39EEB666-427C-4A18-A2D2-0538970055FB}" destId="{1B5BCCED-D4AB-4D9C-AA93-507B294C8EB2}" srcOrd="1" destOrd="0" parTransId="{051EA805-B2DC-4221-BAF9-325B6A5B1D12}" sibTransId="{B9662CC2-662A-4085-839D-B97069B768D3}"/>
    <dgm:cxn modelId="{8916A223-AA52-4C6D-820F-FF64DCBE2DF2}" type="presOf" srcId="{1B5BCCED-D4AB-4D9C-AA93-507B294C8EB2}" destId="{49EFD549-96D6-40DA-9EF7-6FF7DADA02CE}" srcOrd="0" destOrd="0" presId="urn:microsoft.com/office/officeart/2005/8/layout/hProcess9"/>
    <dgm:cxn modelId="{53835476-9CFE-4D8A-8C35-B0D292CF87CF}" type="presParOf" srcId="{9DC28DC6-78E5-4ACC-A35E-1B09E3D8635F}" destId="{CE1FE272-C61F-4689-9A93-82B9C07A9BC0}" srcOrd="0" destOrd="0" presId="urn:microsoft.com/office/officeart/2005/8/layout/hProcess9"/>
    <dgm:cxn modelId="{ACE9C928-9E71-4AB4-AC94-25763E5D38F6}" type="presParOf" srcId="{9DC28DC6-78E5-4ACC-A35E-1B09E3D8635F}" destId="{54FC9913-E67E-49D7-9668-3D90FD455B5C}" srcOrd="1" destOrd="0" presId="urn:microsoft.com/office/officeart/2005/8/layout/hProcess9"/>
    <dgm:cxn modelId="{4B4FE7AA-6742-48EE-8998-956999661BB2}" type="presParOf" srcId="{54FC9913-E67E-49D7-9668-3D90FD455B5C}" destId="{5BD0B192-9F8E-471E-ABEA-7BD6418CFE56}" srcOrd="0" destOrd="0" presId="urn:microsoft.com/office/officeart/2005/8/layout/hProcess9"/>
    <dgm:cxn modelId="{DFC8F409-1CF7-440C-98B5-F95DA47B0E55}" type="presParOf" srcId="{54FC9913-E67E-49D7-9668-3D90FD455B5C}" destId="{7A5E5409-9879-4258-9AE6-C574FE67847D}" srcOrd="1" destOrd="0" presId="urn:microsoft.com/office/officeart/2005/8/layout/hProcess9"/>
    <dgm:cxn modelId="{F6CAE76F-F86F-4F16-8485-A9ED17D384BB}" type="presParOf" srcId="{54FC9913-E67E-49D7-9668-3D90FD455B5C}" destId="{49EFD549-96D6-40DA-9EF7-6FF7DADA02CE}" srcOrd="2" destOrd="0" presId="urn:microsoft.com/office/officeart/2005/8/layout/hProcess9"/>
    <dgm:cxn modelId="{45740724-ED23-4665-8A78-6B6282C06049}" type="presParOf" srcId="{54FC9913-E67E-49D7-9668-3D90FD455B5C}" destId="{AB64FB34-6EF5-4E69-9935-E07E3770AFF6}" srcOrd="3" destOrd="0" presId="urn:microsoft.com/office/officeart/2005/8/layout/hProcess9"/>
    <dgm:cxn modelId="{3C08C7FB-215A-4207-BC9D-BBD8021D505C}" type="presParOf" srcId="{54FC9913-E67E-49D7-9668-3D90FD455B5C}" destId="{13A30C5A-6369-4749-858D-7CF3B46A97A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EBAB56-2B43-4376-B8FC-B5F5D4AD4F53}" type="doc">
      <dgm:prSet loTypeId="urn:microsoft.com/office/officeart/2005/8/layout/radial5" loCatId="cycle" qsTypeId="urn:microsoft.com/office/officeart/2005/8/quickstyle/simple5" qsCatId="simple" csTypeId="urn:microsoft.com/office/officeart/2005/8/colors/accent1_2" csCatId="accent1" phldr="1"/>
      <dgm:spPr/>
      <dgm:t>
        <a:bodyPr/>
        <a:lstStyle/>
        <a:p>
          <a:endParaRPr lang="en-GB"/>
        </a:p>
      </dgm:t>
    </dgm:pt>
    <dgm:pt modelId="{7B7C75FB-3745-4FCF-9F21-BAF2AA993078}">
      <dgm:prSet phldrT="[Text]" custT="1"/>
      <dgm:spPr>
        <a:solidFill>
          <a:srgbClr val="FFC000"/>
        </a:solidFill>
      </dgm:spPr>
      <dgm:t>
        <a:bodyPr/>
        <a:lstStyle/>
        <a:p>
          <a:r>
            <a:rPr lang="en-GB" sz="1200" b="1" smtClean="0"/>
            <a:t>Understand</a:t>
          </a:r>
          <a:endParaRPr lang="en-GB" sz="1200" b="1" dirty="0"/>
        </a:p>
      </dgm:t>
    </dgm:pt>
    <dgm:pt modelId="{37022412-1197-4F11-BA3C-F81CDA7E7DAA}" type="parTrans" cxnId="{ECD484A0-1B73-4A99-8FFA-BEF609519B73}">
      <dgm:prSet/>
      <dgm:spPr/>
      <dgm:t>
        <a:bodyPr/>
        <a:lstStyle/>
        <a:p>
          <a:endParaRPr lang="en-GB" b="1"/>
        </a:p>
      </dgm:t>
    </dgm:pt>
    <dgm:pt modelId="{098E7C03-4EDC-497E-B562-14DC3617A7DE}" type="sibTrans" cxnId="{ECD484A0-1B73-4A99-8FFA-BEF609519B73}">
      <dgm:prSet/>
      <dgm:spPr/>
      <dgm:t>
        <a:bodyPr/>
        <a:lstStyle/>
        <a:p>
          <a:endParaRPr lang="en-GB" b="1"/>
        </a:p>
      </dgm:t>
    </dgm:pt>
    <dgm:pt modelId="{68DA44B2-A377-429A-B16B-A1DFC96C57F9}">
      <dgm:prSet phldrT="[Text]"/>
      <dgm:spPr>
        <a:solidFill>
          <a:srgbClr val="59BED9"/>
        </a:solidFill>
      </dgm:spPr>
      <dgm:t>
        <a:bodyPr/>
        <a:lstStyle/>
        <a:p>
          <a:r>
            <a:rPr lang="en-GB" b="1" dirty="0" smtClean="0"/>
            <a:t>DUK Engagement</a:t>
          </a:r>
          <a:endParaRPr lang="en-GB" b="1" dirty="0"/>
        </a:p>
      </dgm:t>
    </dgm:pt>
    <dgm:pt modelId="{B5A2C7BF-A704-40BB-892F-E35605247501}" type="parTrans" cxnId="{E6644722-FD30-485A-BA25-7503D6105A79}">
      <dgm:prSet/>
      <dgm:spPr/>
      <dgm:t>
        <a:bodyPr/>
        <a:lstStyle/>
        <a:p>
          <a:endParaRPr lang="en-GB" b="1"/>
        </a:p>
      </dgm:t>
    </dgm:pt>
    <dgm:pt modelId="{68DB13E7-E3A5-40B4-A121-2D3F7E5AFED6}" type="sibTrans" cxnId="{E6644722-FD30-485A-BA25-7503D6105A79}">
      <dgm:prSet/>
      <dgm:spPr/>
      <dgm:t>
        <a:bodyPr/>
        <a:lstStyle/>
        <a:p>
          <a:endParaRPr lang="en-GB" b="1"/>
        </a:p>
      </dgm:t>
    </dgm:pt>
    <dgm:pt modelId="{EB182000-7D86-49EC-8D25-E092DCA3FA3C}">
      <dgm:prSet phldrT="[Text]"/>
      <dgm:spPr>
        <a:solidFill>
          <a:srgbClr val="92D050"/>
        </a:solidFill>
      </dgm:spPr>
      <dgm:t>
        <a:bodyPr/>
        <a:lstStyle/>
        <a:p>
          <a:r>
            <a:rPr lang="en-GB" b="1" dirty="0" smtClean="0"/>
            <a:t>External Review</a:t>
          </a:r>
          <a:endParaRPr lang="en-GB" b="1" dirty="0"/>
        </a:p>
      </dgm:t>
    </dgm:pt>
    <dgm:pt modelId="{E32A9368-1519-4779-A10E-501F96CC7BB8}" type="parTrans" cxnId="{A3A9BF66-88E1-4DB0-9F6E-593AD994479A}">
      <dgm:prSet/>
      <dgm:spPr/>
      <dgm:t>
        <a:bodyPr/>
        <a:lstStyle/>
        <a:p>
          <a:endParaRPr lang="en-GB" b="1"/>
        </a:p>
      </dgm:t>
    </dgm:pt>
    <dgm:pt modelId="{FFBE92D3-063E-49E7-8966-DD6F87DBCA2B}" type="sibTrans" cxnId="{A3A9BF66-88E1-4DB0-9F6E-593AD994479A}">
      <dgm:prSet/>
      <dgm:spPr/>
      <dgm:t>
        <a:bodyPr/>
        <a:lstStyle/>
        <a:p>
          <a:endParaRPr lang="en-GB" b="1"/>
        </a:p>
      </dgm:t>
    </dgm:pt>
    <dgm:pt modelId="{60C3C7D8-891F-47C4-B642-F079D5DB3CFE}">
      <dgm:prSet phldrT="[Text]"/>
      <dgm:spPr>
        <a:solidFill>
          <a:srgbClr val="ED1C24"/>
        </a:solidFill>
      </dgm:spPr>
      <dgm:t>
        <a:bodyPr/>
        <a:lstStyle/>
        <a:p>
          <a:r>
            <a:rPr lang="en-GB" b="1" dirty="0" smtClean="0"/>
            <a:t>Supporter Engagement</a:t>
          </a:r>
          <a:endParaRPr lang="en-GB" b="1" dirty="0"/>
        </a:p>
      </dgm:t>
    </dgm:pt>
    <dgm:pt modelId="{7F65AFDD-57ED-4DD2-B7FC-93BDB64E2528}" type="parTrans" cxnId="{2896FDD7-08ED-460C-AA11-56ACD4C8F793}">
      <dgm:prSet/>
      <dgm:spPr/>
      <dgm:t>
        <a:bodyPr/>
        <a:lstStyle/>
        <a:p>
          <a:endParaRPr lang="en-GB" b="1"/>
        </a:p>
      </dgm:t>
    </dgm:pt>
    <dgm:pt modelId="{8356B27D-607C-4F37-A5E8-42C46946FF4E}" type="sibTrans" cxnId="{2896FDD7-08ED-460C-AA11-56ACD4C8F793}">
      <dgm:prSet/>
      <dgm:spPr/>
      <dgm:t>
        <a:bodyPr/>
        <a:lstStyle/>
        <a:p>
          <a:endParaRPr lang="en-GB" b="1"/>
        </a:p>
      </dgm:t>
    </dgm:pt>
    <dgm:pt modelId="{852E9437-1052-48BD-A097-62E5F63353B2}">
      <dgm:prSet phldrT="[Text]"/>
      <dgm:spPr>
        <a:solidFill>
          <a:srgbClr val="7030A0"/>
        </a:solidFill>
      </dgm:spPr>
      <dgm:t>
        <a:bodyPr/>
        <a:lstStyle/>
        <a:p>
          <a:r>
            <a:rPr lang="en-GB" b="1" dirty="0" smtClean="0"/>
            <a:t>Information Capture</a:t>
          </a:r>
          <a:endParaRPr lang="en-GB" b="1" dirty="0"/>
        </a:p>
      </dgm:t>
    </dgm:pt>
    <dgm:pt modelId="{617FFEB1-D34E-4A46-937F-33C2C72F1A18}" type="parTrans" cxnId="{625232D7-C166-4FF7-8C68-5BC681D9490F}">
      <dgm:prSet/>
      <dgm:spPr/>
      <dgm:t>
        <a:bodyPr/>
        <a:lstStyle/>
        <a:p>
          <a:endParaRPr lang="en-GB" b="1"/>
        </a:p>
      </dgm:t>
    </dgm:pt>
    <dgm:pt modelId="{B8BA2C6E-50D0-43EE-B414-41AD3198EC3D}" type="sibTrans" cxnId="{625232D7-C166-4FF7-8C68-5BC681D9490F}">
      <dgm:prSet/>
      <dgm:spPr/>
      <dgm:t>
        <a:bodyPr/>
        <a:lstStyle/>
        <a:p>
          <a:endParaRPr lang="en-GB" b="1"/>
        </a:p>
      </dgm:t>
    </dgm:pt>
    <dgm:pt modelId="{FD9D4F07-866C-4704-A06E-24F6E775FB18}" type="pres">
      <dgm:prSet presAssocID="{04EBAB56-2B43-4376-B8FC-B5F5D4AD4F53}" presName="Name0" presStyleCnt="0">
        <dgm:presLayoutVars>
          <dgm:chMax val="1"/>
          <dgm:dir/>
          <dgm:animLvl val="ctr"/>
          <dgm:resizeHandles val="exact"/>
        </dgm:presLayoutVars>
      </dgm:prSet>
      <dgm:spPr/>
      <dgm:t>
        <a:bodyPr/>
        <a:lstStyle/>
        <a:p>
          <a:endParaRPr lang="en-GB"/>
        </a:p>
      </dgm:t>
    </dgm:pt>
    <dgm:pt modelId="{27AAD512-5FFE-4E02-9E0C-A75699C7CECF}" type="pres">
      <dgm:prSet presAssocID="{7B7C75FB-3745-4FCF-9F21-BAF2AA993078}" presName="centerShape" presStyleLbl="node0" presStyleIdx="0" presStyleCnt="1" custScaleX="113130" custScaleY="107898"/>
      <dgm:spPr/>
      <dgm:t>
        <a:bodyPr/>
        <a:lstStyle/>
        <a:p>
          <a:endParaRPr lang="en-GB"/>
        </a:p>
      </dgm:t>
    </dgm:pt>
    <dgm:pt modelId="{45467A21-F4B6-4E58-BD1F-929F380E5665}" type="pres">
      <dgm:prSet presAssocID="{B5A2C7BF-A704-40BB-892F-E35605247501}" presName="parTrans" presStyleLbl="sibTrans2D1" presStyleIdx="0" presStyleCnt="4"/>
      <dgm:spPr/>
      <dgm:t>
        <a:bodyPr/>
        <a:lstStyle/>
        <a:p>
          <a:endParaRPr lang="en-GB"/>
        </a:p>
      </dgm:t>
    </dgm:pt>
    <dgm:pt modelId="{C104ADCA-D1AC-4258-BA8F-AF283A27B8C6}" type="pres">
      <dgm:prSet presAssocID="{B5A2C7BF-A704-40BB-892F-E35605247501}" presName="connectorText" presStyleLbl="sibTrans2D1" presStyleIdx="0" presStyleCnt="4"/>
      <dgm:spPr/>
      <dgm:t>
        <a:bodyPr/>
        <a:lstStyle/>
        <a:p>
          <a:endParaRPr lang="en-GB"/>
        </a:p>
      </dgm:t>
    </dgm:pt>
    <dgm:pt modelId="{3EF6F2E4-C4F6-42E9-B9E3-9C36A621F119}" type="pres">
      <dgm:prSet presAssocID="{68DA44B2-A377-429A-B16B-A1DFC96C57F9}" presName="node" presStyleLbl="node1" presStyleIdx="0" presStyleCnt="4">
        <dgm:presLayoutVars>
          <dgm:bulletEnabled val="1"/>
        </dgm:presLayoutVars>
      </dgm:prSet>
      <dgm:spPr/>
      <dgm:t>
        <a:bodyPr/>
        <a:lstStyle/>
        <a:p>
          <a:endParaRPr lang="en-GB"/>
        </a:p>
      </dgm:t>
    </dgm:pt>
    <dgm:pt modelId="{6AFA4423-94AE-400D-873A-BA27921FC655}" type="pres">
      <dgm:prSet presAssocID="{E32A9368-1519-4779-A10E-501F96CC7BB8}" presName="parTrans" presStyleLbl="sibTrans2D1" presStyleIdx="1" presStyleCnt="4"/>
      <dgm:spPr/>
      <dgm:t>
        <a:bodyPr/>
        <a:lstStyle/>
        <a:p>
          <a:endParaRPr lang="en-GB"/>
        </a:p>
      </dgm:t>
    </dgm:pt>
    <dgm:pt modelId="{BFD1DC89-1EF8-47E6-92A5-97E956F33126}" type="pres">
      <dgm:prSet presAssocID="{E32A9368-1519-4779-A10E-501F96CC7BB8}" presName="connectorText" presStyleLbl="sibTrans2D1" presStyleIdx="1" presStyleCnt="4"/>
      <dgm:spPr/>
      <dgm:t>
        <a:bodyPr/>
        <a:lstStyle/>
        <a:p>
          <a:endParaRPr lang="en-GB"/>
        </a:p>
      </dgm:t>
    </dgm:pt>
    <dgm:pt modelId="{5A8AC113-AD3C-4200-991F-00BFE2AF36D8}" type="pres">
      <dgm:prSet presAssocID="{EB182000-7D86-49EC-8D25-E092DCA3FA3C}" presName="node" presStyleLbl="node1" presStyleIdx="1" presStyleCnt="4">
        <dgm:presLayoutVars>
          <dgm:bulletEnabled val="1"/>
        </dgm:presLayoutVars>
      </dgm:prSet>
      <dgm:spPr/>
      <dgm:t>
        <a:bodyPr/>
        <a:lstStyle/>
        <a:p>
          <a:endParaRPr lang="en-GB"/>
        </a:p>
      </dgm:t>
    </dgm:pt>
    <dgm:pt modelId="{DA568C3B-C929-4715-B1AF-C7A7E4CCAF1C}" type="pres">
      <dgm:prSet presAssocID="{7F65AFDD-57ED-4DD2-B7FC-93BDB64E2528}" presName="parTrans" presStyleLbl="sibTrans2D1" presStyleIdx="2" presStyleCnt="4"/>
      <dgm:spPr/>
      <dgm:t>
        <a:bodyPr/>
        <a:lstStyle/>
        <a:p>
          <a:endParaRPr lang="en-GB"/>
        </a:p>
      </dgm:t>
    </dgm:pt>
    <dgm:pt modelId="{DA545459-DAE1-45AA-A9DC-BB04DB4F0FD6}" type="pres">
      <dgm:prSet presAssocID="{7F65AFDD-57ED-4DD2-B7FC-93BDB64E2528}" presName="connectorText" presStyleLbl="sibTrans2D1" presStyleIdx="2" presStyleCnt="4"/>
      <dgm:spPr/>
      <dgm:t>
        <a:bodyPr/>
        <a:lstStyle/>
        <a:p>
          <a:endParaRPr lang="en-GB"/>
        </a:p>
      </dgm:t>
    </dgm:pt>
    <dgm:pt modelId="{2467B786-AEC0-4119-A826-33F2EC259C2E}" type="pres">
      <dgm:prSet presAssocID="{60C3C7D8-891F-47C4-B642-F079D5DB3CFE}" presName="node" presStyleLbl="node1" presStyleIdx="2" presStyleCnt="4">
        <dgm:presLayoutVars>
          <dgm:bulletEnabled val="1"/>
        </dgm:presLayoutVars>
      </dgm:prSet>
      <dgm:spPr/>
      <dgm:t>
        <a:bodyPr/>
        <a:lstStyle/>
        <a:p>
          <a:endParaRPr lang="en-GB"/>
        </a:p>
      </dgm:t>
    </dgm:pt>
    <dgm:pt modelId="{5D5B47B9-E0C9-4DEF-8238-F9CB0E146023}" type="pres">
      <dgm:prSet presAssocID="{617FFEB1-D34E-4A46-937F-33C2C72F1A18}" presName="parTrans" presStyleLbl="sibTrans2D1" presStyleIdx="3" presStyleCnt="4"/>
      <dgm:spPr/>
      <dgm:t>
        <a:bodyPr/>
        <a:lstStyle/>
        <a:p>
          <a:endParaRPr lang="en-GB"/>
        </a:p>
      </dgm:t>
    </dgm:pt>
    <dgm:pt modelId="{274E7C46-5E14-491D-9FDA-FC56435474E6}" type="pres">
      <dgm:prSet presAssocID="{617FFEB1-D34E-4A46-937F-33C2C72F1A18}" presName="connectorText" presStyleLbl="sibTrans2D1" presStyleIdx="3" presStyleCnt="4"/>
      <dgm:spPr/>
      <dgm:t>
        <a:bodyPr/>
        <a:lstStyle/>
        <a:p>
          <a:endParaRPr lang="en-GB"/>
        </a:p>
      </dgm:t>
    </dgm:pt>
    <dgm:pt modelId="{28C82DBD-FEBE-4872-95FA-F34F937944B3}" type="pres">
      <dgm:prSet presAssocID="{852E9437-1052-48BD-A097-62E5F63353B2}" presName="node" presStyleLbl="node1" presStyleIdx="3" presStyleCnt="4">
        <dgm:presLayoutVars>
          <dgm:bulletEnabled val="1"/>
        </dgm:presLayoutVars>
      </dgm:prSet>
      <dgm:spPr/>
      <dgm:t>
        <a:bodyPr/>
        <a:lstStyle/>
        <a:p>
          <a:endParaRPr lang="en-GB"/>
        </a:p>
      </dgm:t>
    </dgm:pt>
  </dgm:ptLst>
  <dgm:cxnLst>
    <dgm:cxn modelId="{61A76A3E-7984-4B95-A3BB-3A89B6BD715E}" type="presOf" srcId="{B5A2C7BF-A704-40BB-892F-E35605247501}" destId="{C104ADCA-D1AC-4258-BA8F-AF283A27B8C6}" srcOrd="1" destOrd="0" presId="urn:microsoft.com/office/officeart/2005/8/layout/radial5"/>
    <dgm:cxn modelId="{E6644722-FD30-485A-BA25-7503D6105A79}" srcId="{7B7C75FB-3745-4FCF-9F21-BAF2AA993078}" destId="{68DA44B2-A377-429A-B16B-A1DFC96C57F9}" srcOrd="0" destOrd="0" parTransId="{B5A2C7BF-A704-40BB-892F-E35605247501}" sibTransId="{68DB13E7-E3A5-40B4-A121-2D3F7E5AFED6}"/>
    <dgm:cxn modelId="{625232D7-C166-4FF7-8C68-5BC681D9490F}" srcId="{7B7C75FB-3745-4FCF-9F21-BAF2AA993078}" destId="{852E9437-1052-48BD-A097-62E5F63353B2}" srcOrd="3" destOrd="0" parTransId="{617FFEB1-D34E-4A46-937F-33C2C72F1A18}" sibTransId="{B8BA2C6E-50D0-43EE-B414-41AD3198EC3D}"/>
    <dgm:cxn modelId="{723936EC-A5D7-482E-8A14-6D85F6605C35}" type="presOf" srcId="{E32A9368-1519-4779-A10E-501F96CC7BB8}" destId="{6AFA4423-94AE-400D-873A-BA27921FC655}" srcOrd="0" destOrd="0" presId="urn:microsoft.com/office/officeart/2005/8/layout/radial5"/>
    <dgm:cxn modelId="{BDFD71AE-4EEE-4DD0-B880-43A8B5A17CE3}" type="presOf" srcId="{617FFEB1-D34E-4A46-937F-33C2C72F1A18}" destId="{274E7C46-5E14-491D-9FDA-FC56435474E6}" srcOrd="1" destOrd="0" presId="urn:microsoft.com/office/officeart/2005/8/layout/radial5"/>
    <dgm:cxn modelId="{5E9C77CA-639B-4275-90AB-AF9711AC046D}" type="presOf" srcId="{68DA44B2-A377-429A-B16B-A1DFC96C57F9}" destId="{3EF6F2E4-C4F6-42E9-B9E3-9C36A621F119}" srcOrd="0" destOrd="0" presId="urn:microsoft.com/office/officeart/2005/8/layout/radial5"/>
    <dgm:cxn modelId="{ECD484A0-1B73-4A99-8FFA-BEF609519B73}" srcId="{04EBAB56-2B43-4376-B8FC-B5F5D4AD4F53}" destId="{7B7C75FB-3745-4FCF-9F21-BAF2AA993078}" srcOrd="0" destOrd="0" parTransId="{37022412-1197-4F11-BA3C-F81CDA7E7DAA}" sibTransId="{098E7C03-4EDC-497E-B562-14DC3617A7DE}"/>
    <dgm:cxn modelId="{F01BF655-E663-4251-9459-117C6990164B}" type="presOf" srcId="{B5A2C7BF-A704-40BB-892F-E35605247501}" destId="{45467A21-F4B6-4E58-BD1F-929F380E5665}" srcOrd="0" destOrd="0" presId="urn:microsoft.com/office/officeart/2005/8/layout/radial5"/>
    <dgm:cxn modelId="{BD5CCEF1-49FF-46D2-8EAC-F19E353E0017}" type="presOf" srcId="{E32A9368-1519-4779-A10E-501F96CC7BB8}" destId="{BFD1DC89-1EF8-47E6-92A5-97E956F33126}" srcOrd="1" destOrd="0" presId="urn:microsoft.com/office/officeart/2005/8/layout/radial5"/>
    <dgm:cxn modelId="{F916F811-9709-4BEA-8024-CF624EF0E27D}" type="presOf" srcId="{7F65AFDD-57ED-4DD2-B7FC-93BDB64E2528}" destId="{DA568C3B-C929-4715-B1AF-C7A7E4CCAF1C}" srcOrd="0" destOrd="0" presId="urn:microsoft.com/office/officeart/2005/8/layout/radial5"/>
    <dgm:cxn modelId="{56FDBC29-3CB3-4FE6-A667-27E19C9AA454}" type="presOf" srcId="{7B7C75FB-3745-4FCF-9F21-BAF2AA993078}" destId="{27AAD512-5FFE-4E02-9E0C-A75699C7CECF}" srcOrd="0" destOrd="0" presId="urn:microsoft.com/office/officeart/2005/8/layout/radial5"/>
    <dgm:cxn modelId="{2896FDD7-08ED-460C-AA11-56ACD4C8F793}" srcId="{7B7C75FB-3745-4FCF-9F21-BAF2AA993078}" destId="{60C3C7D8-891F-47C4-B642-F079D5DB3CFE}" srcOrd="2" destOrd="0" parTransId="{7F65AFDD-57ED-4DD2-B7FC-93BDB64E2528}" sibTransId="{8356B27D-607C-4F37-A5E8-42C46946FF4E}"/>
    <dgm:cxn modelId="{64B4C249-A585-4024-AFC5-84369E1C0696}" type="presOf" srcId="{617FFEB1-D34E-4A46-937F-33C2C72F1A18}" destId="{5D5B47B9-E0C9-4DEF-8238-F9CB0E146023}" srcOrd="0" destOrd="0" presId="urn:microsoft.com/office/officeart/2005/8/layout/radial5"/>
    <dgm:cxn modelId="{35703AAA-3D99-4A80-A3E5-2752B4B96831}" type="presOf" srcId="{EB182000-7D86-49EC-8D25-E092DCA3FA3C}" destId="{5A8AC113-AD3C-4200-991F-00BFE2AF36D8}" srcOrd="0" destOrd="0" presId="urn:microsoft.com/office/officeart/2005/8/layout/radial5"/>
    <dgm:cxn modelId="{A3A9BF66-88E1-4DB0-9F6E-593AD994479A}" srcId="{7B7C75FB-3745-4FCF-9F21-BAF2AA993078}" destId="{EB182000-7D86-49EC-8D25-E092DCA3FA3C}" srcOrd="1" destOrd="0" parTransId="{E32A9368-1519-4779-A10E-501F96CC7BB8}" sibTransId="{FFBE92D3-063E-49E7-8966-DD6F87DBCA2B}"/>
    <dgm:cxn modelId="{6F28B02D-06F4-4FE7-9C31-6F5991C16B9F}" type="presOf" srcId="{04EBAB56-2B43-4376-B8FC-B5F5D4AD4F53}" destId="{FD9D4F07-866C-4704-A06E-24F6E775FB18}" srcOrd="0" destOrd="0" presId="urn:microsoft.com/office/officeart/2005/8/layout/radial5"/>
    <dgm:cxn modelId="{7EB5A35C-D994-4778-8153-B1C5043A3BAC}" type="presOf" srcId="{852E9437-1052-48BD-A097-62E5F63353B2}" destId="{28C82DBD-FEBE-4872-95FA-F34F937944B3}" srcOrd="0" destOrd="0" presId="urn:microsoft.com/office/officeart/2005/8/layout/radial5"/>
    <dgm:cxn modelId="{CE0BFAFD-EE40-4F7E-B3AE-B1034FE6D721}" type="presOf" srcId="{60C3C7D8-891F-47C4-B642-F079D5DB3CFE}" destId="{2467B786-AEC0-4119-A826-33F2EC259C2E}" srcOrd="0" destOrd="0" presId="urn:microsoft.com/office/officeart/2005/8/layout/radial5"/>
    <dgm:cxn modelId="{948187CE-12BF-4585-84BD-A78B01561108}" type="presOf" srcId="{7F65AFDD-57ED-4DD2-B7FC-93BDB64E2528}" destId="{DA545459-DAE1-45AA-A9DC-BB04DB4F0FD6}" srcOrd="1" destOrd="0" presId="urn:microsoft.com/office/officeart/2005/8/layout/radial5"/>
    <dgm:cxn modelId="{E879949D-8BE9-4B67-8661-1262C0A05A88}" type="presParOf" srcId="{FD9D4F07-866C-4704-A06E-24F6E775FB18}" destId="{27AAD512-5FFE-4E02-9E0C-A75699C7CECF}" srcOrd="0" destOrd="0" presId="urn:microsoft.com/office/officeart/2005/8/layout/radial5"/>
    <dgm:cxn modelId="{E3394FB9-96E7-43B5-A99F-512FA65BB5E0}" type="presParOf" srcId="{FD9D4F07-866C-4704-A06E-24F6E775FB18}" destId="{45467A21-F4B6-4E58-BD1F-929F380E5665}" srcOrd="1" destOrd="0" presId="urn:microsoft.com/office/officeart/2005/8/layout/radial5"/>
    <dgm:cxn modelId="{C9C3FD08-CC83-47EA-979C-7CB3FD554C98}" type="presParOf" srcId="{45467A21-F4B6-4E58-BD1F-929F380E5665}" destId="{C104ADCA-D1AC-4258-BA8F-AF283A27B8C6}" srcOrd="0" destOrd="0" presId="urn:microsoft.com/office/officeart/2005/8/layout/radial5"/>
    <dgm:cxn modelId="{9513A3D9-6939-4A0A-938A-845F36320833}" type="presParOf" srcId="{FD9D4F07-866C-4704-A06E-24F6E775FB18}" destId="{3EF6F2E4-C4F6-42E9-B9E3-9C36A621F119}" srcOrd="2" destOrd="0" presId="urn:microsoft.com/office/officeart/2005/8/layout/radial5"/>
    <dgm:cxn modelId="{01D1E92F-DD59-4B25-B1E3-C55A4144AA74}" type="presParOf" srcId="{FD9D4F07-866C-4704-A06E-24F6E775FB18}" destId="{6AFA4423-94AE-400D-873A-BA27921FC655}" srcOrd="3" destOrd="0" presId="urn:microsoft.com/office/officeart/2005/8/layout/radial5"/>
    <dgm:cxn modelId="{2A36AA3F-3789-4E28-8D7B-C7B3B2F276B8}" type="presParOf" srcId="{6AFA4423-94AE-400D-873A-BA27921FC655}" destId="{BFD1DC89-1EF8-47E6-92A5-97E956F33126}" srcOrd="0" destOrd="0" presId="urn:microsoft.com/office/officeart/2005/8/layout/radial5"/>
    <dgm:cxn modelId="{3D6CF689-7520-4CF4-810A-454E737D51F7}" type="presParOf" srcId="{FD9D4F07-866C-4704-A06E-24F6E775FB18}" destId="{5A8AC113-AD3C-4200-991F-00BFE2AF36D8}" srcOrd="4" destOrd="0" presId="urn:microsoft.com/office/officeart/2005/8/layout/radial5"/>
    <dgm:cxn modelId="{51E761AE-1D1C-4DDF-A00A-F897141E9B9C}" type="presParOf" srcId="{FD9D4F07-866C-4704-A06E-24F6E775FB18}" destId="{DA568C3B-C929-4715-B1AF-C7A7E4CCAF1C}" srcOrd="5" destOrd="0" presId="urn:microsoft.com/office/officeart/2005/8/layout/radial5"/>
    <dgm:cxn modelId="{FE3758DD-3FA4-4329-AD53-C2D477C3860C}" type="presParOf" srcId="{DA568C3B-C929-4715-B1AF-C7A7E4CCAF1C}" destId="{DA545459-DAE1-45AA-A9DC-BB04DB4F0FD6}" srcOrd="0" destOrd="0" presId="urn:microsoft.com/office/officeart/2005/8/layout/radial5"/>
    <dgm:cxn modelId="{49FB85C4-3BA7-4A22-9C57-ACAC3B9E41AA}" type="presParOf" srcId="{FD9D4F07-866C-4704-A06E-24F6E775FB18}" destId="{2467B786-AEC0-4119-A826-33F2EC259C2E}" srcOrd="6" destOrd="0" presId="urn:microsoft.com/office/officeart/2005/8/layout/radial5"/>
    <dgm:cxn modelId="{6A398118-C039-467D-B02B-89CF53805C6D}" type="presParOf" srcId="{FD9D4F07-866C-4704-A06E-24F6E775FB18}" destId="{5D5B47B9-E0C9-4DEF-8238-F9CB0E146023}" srcOrd="7" destOrd="0" presId="urn:microsoft.com/office/officeart/2005/8/layout/radial5"/>
    <dgm:cxn modelId="{6A543AEA-12CB-4EA7-9AAB-E6F7F50ED630}" type="presParOf" srcId="{5D5B47B9-E0C9-4DEF-8238-F9CB0E146023}" destId="{274E7C46-5E14-491D-9FDA-FC56435474E6}" srcOrd="0" destOrd="0" presId="urn:microsoft.com/office/officeart/2005/8/layout/radial5"/>
    <dgm:cxn modelId="{C831DAF8-0D65-4BCC-9BA1-8D8494AE4A0B}" type="presParOf" srcId="{FD9D4F07-866C-4704-A06E-24F6E775FB18}" destId="{28C82DBD-FEBE-4872-95FA-F34F937944B3}" srcOrd="8"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FE272-C61F-4689-9A93-82B9C07A9BC0}">
      <dsp:nvSpPr>
        <dsp:cNvPr id="0" name=""/>
        <dsp:cNvSpPr/>
      </dsp:nvSpPr>
      <dsp:spPr>
        <a:xfrm>
          <a:off x="2" y="0"/>
          <a:ext cx="4466453" cy="119037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0B192-9F8E-471E-ABEA-7BD6418CFE56}">
      <dsp:nvSpPr>
        <dsp:cNvPr id="0" name=""/>
        <dsp:cNvSpPr/>
      </dsp:nvSpPr>
      <dsp:spPr>
        <a:xfrm>
          <a:off x="151353" y="443934"/>
          <a:ext cx="1339936" cy="302501"/>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smtClean="0"/>
            <a:t>Fundraising options for supporters</a:t>
          </a:r>
        </a:p>
      </dsp:txBody>
      <dsp:txXfrm>
        <a:off x="166120" y="458701"/>
        <a:ext cx="1310402" cy="272967"/>
      </dsp:txXfrm>
    </dsp:sp>
    <dsp:sp modelId="{49EFD549-96D6-40DA-9EF7-6FF7DADA02CE}">
      <dsp:nvSpPr>
        <dsp:cNvPr id="0" name=""/>
        <dsp:cNvSpPr/>
      </dsp:nvSpPr>
      <dsp:spPr>
        <a:xfrm>
          <a:off x="1563259" y="443934"/>
          <a:ext cx="1339936" cy="302501"/>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smtClean="0"/>
            <a:t>DUK processes</a:t>
          </a:r>
          <a:endParaRPr lang="en-GB" sz="800" kern="1200" dirty="0"/>
        </a:p>
      </dsp:txBody>
      <dsp:txXfrm>
        <a:off x="1578026" y="458701"/>
        <a:ext cx="1310402" cy="272967"/>
      </dsp:txXfrm>
    </dsp:sp>
    <dsp:sp modelId="{13A30C5A-6369-4749-858D-7CF3B46A97A2}">
      <dsp:nvSpPr>
        <dsp:cNvPr id="0" name=""/>
        <dsp:cNvSpPr/>
      </dsp:nvSpPr>
      <dsp:spPr>
        <a:xfrm>
          <a:off x="2975165" y="443934"/>
          <a:ext cx="1339936" cy="302501"/>
        </a:xfrm>
        <a:prstGeom prst="round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smtClean="0"/>
            <a:t>DUK and partner teams</a:t>
          </a:r>
          <a:endParaRPr lang="en-GB" sz="800" kern="1200" dirty="0"/>
        </a:p>
      </dsp:txBody>
      <dsp:txXfrm>
        <a:off x="2989932" y="458701"/>
        <a:ext cx="1310402" cy="272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AD512-5FFE-4E02-9E0C-A75699C7CECF}">
      <dsp:nvSpPr>
        <dsp:cNvPr id="0" name=""/>
        <dsp:cNvSpPr/>
      </dsp:nvSpPr>
      <dsp:spPr>
        <a:xfrm>
          <a:off x="1920112" y="1037648"/>
          <a:ext cx="727925" cy="694260"/>
        </a:xfrm>
        <a:prstGeom prst="ellipse">
          <a:avLst/>
        </a:prstGeom>
        <a:solidFill>
          <a:srgbClr val="FFC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smtClean="0"/>
            <a:t>Understand</a:t>
          </a:r>
          <a:endParaRPr lang="en-GB" sz="1200" b="1" kern="1200" dirty="0"/>
        </a:p>
      </dsp:txBody>
      <dsp:txXfrm>
        <a:off x="2026714" y="1139320"/>
        <a:ext cx="514721" cy="490916"/>
      </dsp:txXfrm>
    </dsp:sp>
    <dsp:sp modelId="{45467A21-F4B6-4E58-BD1F-929F380E5665}">
      <dsp:nvSpPr>
        <dsp:cNvPr id="0" name=""/>
        <dsp:cNvSpPr/>
      </dsp:nvSpPr>
      <dsp:spPr>
        <a:xfrm rot="16200000">
          <a:off x="2222137" y="838498"/>
          <a:ext cx="123875" cy="17158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GB" sz="700" b="1" kern="1200"/>
        </a:p>
      </dsp:txBody>
      <dsp:txXfrm>
        <a:off x="2240718" y="891396"/>
        <a:ext cx="86713" cy="102950"/>
      </dsp:txXfrm>
    </dsp:sp>
    <dsp:sp modelId="{3EF6F2E4-C4F6-42E9-B9E3-9C36A621F119}">
      <dsp:nvSpPr>
        <dsp:cNvPr id="0" name=""/>
        <dsp:cNvSpPr/>
      </dsp:nvSpPr>
      <dsp:spPr>
        <a:xfrm>
          <a:off x="1884437" y="4645"/>
          <a:ext cx="799275" cy="799275"/>
        </a:xfrm>
        <a:prstGeom prst="ellipse">
          <a:avLst/>
        </a:prstGeom>
        <a:solidFill>
          <a:srgbClr val="59BED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b="1" kern="1200" dirty="0" smtClean="0"/>
            <a:t>DUK Engagement</a:t>
          </a:r>
          <a:endParaRPr lang="en-GB" sz="700" b="1" kern="1200" dirty="0"/>
        </a:p>
      </dsp:txBody>
      <dsp:txXfrm>
        <a:off x="2001488" y="121696"/>
        <a:ext cx="565173" cy="565173"/>
      </dsp:txXfrm>
    </dsp:sp>
    <dsp:sp modelId="{6AFA4423-94AE-400D-873A-BA27921FC655}">
      <dsp:nvSpPr>
        <dsp:cNvPr id="0" name=""/>
        <dsp:cNvSpPr/>
      </dsp:nvSpPr>
      <dsp:spPr>
        <a:xfrm>
          <a:off x="2695754" y="1298986"/>
          <a:ext cx="114954" cy="17158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GB" sz="700" b="1" kern="1200"/>
        </a:p>
      </dsp:txBody>
      <dsp:txXfrm>
        <a:off x="2695754" y="1333303"/>
        <a:ext cx="80468" cy="102950"/>
      </dsp:txXfrm>
    </dsp:sp>
    <dsp:sp modelId="{5A8AC113-AD3C-4200-991F-00BFE2AF36D8}">
      <dsp:nvSpPr>
        <dsp:cNvPr id="0" name=""/>
        <dsp:cNvSpPr/>
      </dsp:nvSpPr>
      <dsp:spPr>
        <a:xfrm>
          <a:off x="2864932" y="985141"/>
          <a:ext cx="799275" cy="799275"/>
        </a:xfrm>
        <a:prstGeom prst="ellipse">
          <a:avLst/>
        </a:prstGeom>
        <a:solidFill>
          <a:srgbClr val="92D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b="1" kern="1200" dirty="0" smtClean="0"/>
            <a:t>External Review</a:t>
          </a:r>
          <a:endParaRPr lang="en-GB" sz="700" b="1" kern="1200" dirty="0"/>
        </a:p>
      </dsp:txBody>
      <dsp:txXfrm>
        <a:off x="2981983" y="1102192"/>
        <a:ext cx="565173" cy="565173"/>
      </dsp:txXfrm>
    </dsp:sp>
    <dsp:sp modelId="{DA568C3B-C929-4715-B1AF-C7A7E4CCAF1C}">
      <dsp:nvSpPr>
        <dsp:cNvPr id="0" name=""/>
        <dsp:cNvSpPr/>
      </dsp:nvSpPr>
      <dsp:spPr>
        <a:xfrm rot="5400000">
          <a:off x="2222137" y="1759474"/>
          <a:ext cx="123875" cy="17158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GB" sz="700" b="1" kern="1200"/>
        </a:p>
      </dsp:txBody>
      <dsp:txXfrm>
        <a:off x="2240718" y="1775210"/>
        <a:ext cx="86713" cy="102950"/>
      </dsp:txXfrm>
    </dsp:sp>
    <dsp:sp modelId="{2467B786-AEC0-4119-A826-33F2EC259C2E}">
      <dsp:nvSpPr>
        <dsp:cNvPr id="0" name=""/>
        <dsp:cNvSpPr/>
      </dsp:nvSpPr>
      <dsp:spPr>
        <a:xfrm>
          <a:off x="1884437" y="1965636"/>
          <a:ext cx="799275" cy="799275"/>
        </a:xfrm>
        <a:prstGeom prst="ellipse">
          <a:avLst/>
        </a:prstGeom>
        <a:solidFill>
          <a:srgbClr val="ED1C2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b="1" kern="1200" dirty="0" smtClean="0"/>
            <a:t>Supporter Engagement</a:t>
          </a:r>
          <a:endParaRPr lang="en-GB" sz="700" b="1" kern="1200" dirty="0"/>
        </a:p>
      </dsp:txBody>
      <dsp:txXfrm>
        <a:off x="2001488" y="2082687"/>
        <a:ext cx="565173" cy="565173"/>
      </dsp:txXfrm>
    </dsp:sp>
    <dsp:sp modelId="{5D5B47B9-E0C9-4DEF-8238-F9CB0E146023}">
      <dsp:nvSpPr>
        <dsp:cNvPr id="0" name=""/>
        <dsp:cNvSpPr/>
      </dsp:nvSpPr>
      <dsp:spPr>
        <a:xfrm rot="10800000">
          <a:off x="1757440" y="1298986"/>
          <a:ext cx="114954" cy="17158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GB" sz="700" b="1" kern="1200"/>
        </a:p>
      </dsp:txBody>
      <dsp:txXfrm rot="10800000">
        <a:off x="1791926" y="1333303"/>
        <a:ext cx="80468" cy="102950"/>
      </dsp:txXfrm>
    </dsp:sp>
    <dsp:sp modelId="{28C82DBD-FEBE-4872-95FA-F34F937944B3}">
      <dsp:nvSpPr>
        <dsp:cNvPr id="0" name=""/>
        <dsp:cNvSpPr/>
      </dsp:nvSpPr>
      <dsp:spPr>
        <a:xfrm>
          <a:off x="903941" y="985141"/>
          <a:ext cx="799275" cy="799275"/>
        </a:xfrm>
        <a:prstGeom prst="ellips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b="1" kern="1200" dirty="0" smtClean="0"/>
            <a:t>Information Capture</a:t>
          </a:r>
          <a:endParaRPr lang="en-GB" sz="700" b="1" kern="1200" dirty="0"/>
        </a:p>
      </dsp:txBody>
      <dsp:txXfrm>
        <a:off x="1020992" y="1102192"/>
        <a:ext cx="565173" cy="56517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FCB5EB-134E-49B2-9C50-F1B89ACCAF14}" type="datetimeFigureOut">
              <a:rPr lang="en-GB" smtClean="0"/>
              <a:t>26/10/2018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E0C001-9C53-4A12-9C81-8B2CD5754B43}" type="slidenum">
              <a:rPr lang="en-GB" smtClean="0"/>
              <a:t>‹#›</a:t>
            </a:fld>
            <a:endParaRPr lang="en-GB"/>
          </a:p>
        </p:txBody>
      </p:sp>
    </p:spTree>
    <p:extLst>
      <p:ext uri="{BB962C8B-B14F-4D97-AF65-F5344CB8AC3E}">
        <p14:creationId xmlns:p14="http://schemas.microsoft.com/office/powerpoint/2010/main" val="3180966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0B2EC3-76BF-4B46-94C6-7A7560C51826}" type="datetimeFigureOut">
              <a:rPr lang="en-GB" smtClean="0"/>
              <a:t>26/10/2018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C06C4A-007E-421F-A568-48DF2F05DDB0}" type="slidenum">
              <a:rPr lang="en-GB" smtClean="0"/>
              <a:t>‹#›</a:t>
            </a:fld>
            <a:endParaRPr lang="en-GB"/>
          </a:p>
        </p:txBody>
      </p:sp>
    </p:spTree>
    <p:extLst>
      <p:ext uri="{BB962C8B-B14F-4D97-AF65-F5344CB8AC3E}">
        <p14:creationId xmlns:p14="http://schemas.microsoft.com/office/powerpoint/2010/main" val="3932605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Shortly after I joined the Board of Woman’s Trust, it became apparent that the finances were in dire shape. If we were to survive, we needed not just to keep an eagle eye on cash-flow, but also to convince the auditors and ourselves that we were a going concern, and for that we needed to understand ‘what-if’ –if we closed down Service X, would that be enough to save us; if we failed to get grant Y, was there anything we could do to survive?</a:t>
            </a:r>
          </a:p>
          <a:p>
            <a:endParaRPr lang="en-GB" dirty="0"/>
          </a:p>
          <a:p>
            <a:r>
              <a:rPr lang="en-GB" dirty="0" smtClean="0"/>
              <a:t>I produced a spreadsheet model which presented a simplified version of the management accounts, that we could use to test ‘what-if’, for all our income streams, an main cost lines.  Since income is related to outputs (because funders want to know what they are getting for their money), and costs are  partly fixed and </a:t>
            </a:r>
            <a:r>
              <a:rPr lang="en-GB" dirty="0" err="1" smtClean="0"/>
              <a:t>partlyrelated</a:t>
            </a:r>
            <a:r>
              <a:rPr lang="en-GB" dirty="0" smtClean="0"/>
              <a:t> to activity levels, the model had to include these connections as well – again in simplified form.</a:t>
            </a:r>
            <a:endParaRPr lang="en-GB" dirty="0"/>
          </a:p>
        </p:txBody>
      </p:sp>
      <p:sp>
        <p:nvSpPr>
          <p:cNvPr id="4" name="Slide Number Placeholder 3"/>
          <p:cNvSpPr>
            <a:spLocks noGrp="1"/>
          </p:cNvSpPr>
          <p:nvPr>
            <p:ph type="sldNum" sz="quarter" idx="10"/>
          </p:nvPr>
        </p:nvSpPr>
        <p:spPr/>
        <p:txBody>
          <a:bodyPr/>
          <a:lstStyle/>
          <a:p>
            <a:fld id="{E9C06C4A-007E-421F-A568-48DF2F05DDB0}" type="slidenum">
              <a:rPr lang="en-GB" smtClean="0"/>
              <a:t>4</a:t>
            </a:fld>
            <a:endParaRPr lang="en-GB"/>
          </a:p>
        </p:txBody>
      </p:sp>
    </p:spTree>
    <p:extLst>
      <p:ext uri="{BB962C8B-B14F-4D97-AF65-F5344CB8AC3E}">
        <p14:creationId xmlns:p14="http://schemas.microsoft.com/office/powerpoint/2010/main" val="3768717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C06C4A-007E-421F-A568-48DF2F05DDB0}" type="slidenum">
              <a:rPr lang="en-GB" smtClean="0"/>
              <a:t>15</a:t>
            </a:fld>
            <a:endParaRPr lang="en-GB"/>
          </a:p>
        </p:txBody>
      </p:sp>
    </p:spTree>
    <p:extLst>
      <p:ext uri="{BB962C8B-B14F-4D97-AF65-F5344CB8AC3E}">
        <p14:creationId xmlns:p14="http://schemas.microsoft.com/office/powerpoint/2010/main" val="2477084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C06C4A-007E-421F-A568-48DF2F05DDB0}" type="slidenum">
              <a:rPr lang="en-GB" smtClean="0"/>
              <a:t>5</a:t>
            </a:fld>
            <a:endParaRPr lang="en-GB"/>
          </a:p>
        </p:txBody>
      </p:sp>
    </p:spTree>
    <p:extLst>
      <p:ext uri="{BB962C8B-B14F-4D97-AF65-F5344CB8AC3E}">
        <p14:creationId xmlns:p14="http://schemas.microsoft.com/office/powerpoint/2010/main" val="309899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C06C4A-007E-421F-A568-48DF2F05DDB0}" type="slidenum">
              <a:rPr lang="en-GB" smtClean="0"/>
              <a:t>7</a:t>
            </a:fld>
            <a:endParaRPr lang="en-GB"/>
          </a:p>
        </p:txBody>
      </p:sp>
    </p:spTree>
    <p:extLst>
      <p:ext uri="{BB962C8B-B14F-4D97-AF65-F5344CB8AC3E}">
        <p14:creationId xmlns:p14="http://schemas.microsoft.com/office/powerpoint/2010/main" val="3575526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C06C4A-007E-421F-A568-48DF2F05DDB0}" type="slidenum">
              <a:rPr lang="en-GB" smtClean="0"/>
              <a:t>8</a:t>
            </a:fld>
            <a:endParaRPr lang="en-GB"/>
          </a:p>
        </p:txBody>
      </p:sp>
    </p:spTree>
    <p:extLst>
      <p:ext uri="{BB962C8B-B14F-4D97-AF65-F5344CB8AC3E}">
        <p14:creationId xmlns:p14="http://schemas.microsoft.com/office/powerpoint/2010/main" val="2166507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C06C4A-007E-421F-A568-48DF2F05DDB0}" type="slidenum">
              <a:rPr lang="en-GB" smtClean="0"/>
              <a:t>9</a:t>
            </a:fld>
            <a:endParaRPr lang="en-GB"/>
          </a:p>
        </p:txBody>
      </p:sp>
    </p:spTree>
    <p:extLst>
      <p:ext uri="{BB962C8B-B14F-4D97-AF65-F5344CB8AC3E}">
        <p14:creationId xmlns:p14="http://schemas.microsoft.com/office/powerpoint/2010/main" val="2527406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C06C4A-007E-421F-A568-48DF2F05DDB0}" type="slidenum">
              <a:rPr lang="en-GB" smtClean="0"/>
              <a:t>10</a:t>
            </a:fld>
            <a:endParaRPr lang="en-GB"/>
          </a:p>
        </p:txBody>
      </p:sp>
    </p:spTree>
    <p:extLst>
      <p:ext uri="{BB962C8B-B14F-4D97-AF65-F5344CB8AC3E}">
        <p14:creationId xmlns:p14="http://schemas.microsoft.com/office/powerpoint/2010/main" val="3308643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C06C4A-007E-421F-A568-48DF2F05DDB0}" type="slidenum">
              <a:rPr lang="en-GB" smtClean="0"/>
              <a:t>11</a:t>
            </a:fld>
            <a:endParaRPr lang="en-GB"/>
          </a:p>
        </p:txBody>
      </p:sp>
    </p:spTree>
    <p:extLst>
      <p:ext uri="{BB962C8B-B14F-4D97-AF65-F5344CB8AC3E}">
        <p14:creationId xmlns:p14="http://schemas.microsoft.com/office/powerpoint/2010/main" val="4174221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C06C4A-007E-421F-A568-48DF2F05DDB0}" type="slidenum">
              <a:rPr lang="en-GB" smtClean="0"/>
              <a:t>12</a:t>
            </a:fld>
            <a:endParaRPr lang="en-GB"/>
          </a:p>
        </p:txBody>
      </p:sp>
    </p:spTree>
    <p:extLst>
      <p:ext uri="{BB962C8B-B14F-4D97-AF65-F5344CB8AC3E}">
        <p14:creationId xmlns:p14="http://schemas.microsoft.com/office/powerpoint/2010/main" val="507057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9C06C4A-007E-421F-A568-48DF2F05DDB0}" type="slidenum">
              <a:rPr lang="en-GB" smtClean="0"/>
              <a:t>13</a:t>
            </a:fld>
            <a:endParaRPr lang="en-GB"/>
          </a:p>
        </p:txBody>
      </p:sp>
    </p:spTree>
    <p:extLst>
      <p:ext uri="{BB962C8B-B14F-4D97-AF65-F5344CB8AC3E}">
        <p14:creationId xmlns:p14="http://schemas.microsoft.com/office/powerpoint/2010/main" val="1697758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ACFDC4F-86F6-443B-A0F8-4FC467E828B5}" type="datetimeFigureOut">
              <a:rPr lang="en-GB" smtClean="0"/>
              <a:t>26/10/2018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2962048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CFDC4F-86F6-443B-A0F8-4FC467E828B5}" type="datetimeFigureOut">
              <a:rPr lang="en-GB" smtClean="0"/>
              <a:t>26/10/2018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2189567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CFDC4F-86F6-443B-A0F8-4FC467E828B5}" type="datetimeFigureOut">
              <a:rPr lang="en-GB" smtClean="0"/>
              <a:t>26/10/2018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236620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CFDC4F-86F6-443B-A0F8-4FC467E828B5}" type="datetimeFigureOut">
              <a:rPr lang="en-GB" smtClean="0"/>
              <a:t>26/10/2018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31851771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CFDC4F-86F6-443B-A0F8-4FC467E828B5}" type="datetimeFigureOut">
              <a:rPr lang="en-GB" smtClean="0"/>
              <a:t>26/10/2018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871771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ACFDC4F-86F6-443B-A0F8-4FC467E828B5}" type="datetimeFigureOut">
              <a:rPr lang="en-GB" smtClean="0"/>
              <a:t>26/10/2018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178813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ACFDC4F-86F6-443B-A0F8-4FC467E828B5}" type="datetimeFigureOut">
              <a:rPr lang="en-GB" smtClean="0"/>
              <a:t>26/10/2018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2900081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ACFDC4F-86F6-443B-A0F8-4FC467E828B5}" type="datetimeFigureOut">
              <a:rPr lang="en-GB" smtClean="0"/>
              <a:t>26/10/2018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683729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FDC4F-86F6-443B-A0F8-4FC467E828B5}" type="datetimeFigureOut">
              <a:rPr lang="en-GB" smtClean="0"/>
              <a:t>26/10/2018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3713240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FDC4F-86F6-443B-A0F8-4FC467E828B5}" type="datetimeFigureOut">
              <a:rPr lang="en-GB" smtClean="0"/>
              <a:t>26/10/2018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2586007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FDC4F-86F6-443B-A0F8-4FC467E828B5}" type="datetimeFigureOut">
              <a:rPr lang="en-GB" smtClean="0"/>
              <a:t>26/10/2018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8F427C-3566-4639-9D79-7FD6DA351055}" type="slidenum">
              <a:rPr lang="en-GB" smtClean="0"/>
              <a:t>‹#›</a:t>
            </a:fld>
            <a:endParaRPr lang="en-GB"/>
          </a:p>
        </p:txBody>
      </p:sp>
    </p:spTree>
    <p:extLst>
      <p:ext uri="{BB962C8B-B14F-4D97-AF65-F5344CB8AC3E}">
        <p14:creationId xmlns:p14="http://schemas.microsoft.com/office/powerpoint/2010/main" val="3469038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CFDC4F-86F6-443B-A0F8-4FC467E828B5}" type="datetimeFigureOut">
              <a:rPr lang="en-GB" smtClean="0"/>
              <a:t>26/10/2018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F427C-3566-4639-9D79-7FD6DA351055}" type="slidenum">
              <a:rPr lang="en-GB" smtClean="0"/>
              <a:t>‹#›</a:t>
            </a:fld>
            <a:endParaRPr lang="en-GB"/>
          </a:p>
        </p:txBody>
      </p:sp>
    </p:spTree>
    <p:extLst>
      <p:ext uri="{BB962C8B-B14F-4D97-AF65-F5344CB8AC3E}">
        <p14:creationId xmlns:p14="http://schemas.microsoft.com/office/powerpoint/2010/main" val="1160819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heorsociety.com/Probono"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probonoor.blogspot.co.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12870" y="2607920"/>
            <a:ext cx="6074970" cy="1325563"/>
          </a:xfrm>
        </p:spPr>
        <p:txBody>
          <a:bodyPr>
            <a:normAutofit fontScale="90000"/>
          </a:bodyPr>
          <a:lstStyle/>
          <a:p>
            <a:r>
              <a:rPr lang="en-GB" sz="5400" dirty="0" smtClean="0">
                <a:solidFill>
                  <a:srgbClr val="5BB04E"/>
                </a:solidFill>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rPr>
              <a:t>Fundraising and Operational Research</a:t>
            </a:r>
            <a:endParaRPr lang="en-GB" sz="5400" dirty="0">
              <a:solidFill>
                <a:srgbClr val="5BB04E"/>
              </a:solidFill>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endParaRPr>
          </a:p>
        </p:txBody>
      </p:sp>
      <p:sp>
        <p:nvSpPr>
          <p:cNvPr id="3" name="Rectangle 2"/>
          <p:cNvSpPr/>
          <p:nvPr/>
        </p:nvSpPr>
        <p:spPr>
          <a:xfrm>
            <a:off x="3013165" y="5728547"/>
            <a:ext cx="6096000" cy="800219"/>
          </a:xfrm>
          <a:prstGeom prst="rect">
            <a:avLst/>
          </a:prstGeom>
        </p:spPr>
        <p:txBody>
          <a:bodyPr>
            <a:spAutoFit/>
          </a:bodyPr>
          <a:lstStyle/>
          <a:p>
            <a:pPr algn="ctr">
              <a:defRPr/>
            </a:pPr>
            <a:r>
              <a:rPr lang="en-GB" altLang="en-US" dirty="0">
                <a:solidFill>
                  <a:schemeClr val="tx2"/>
                </a:solidFill>
              </a:rPr>
              <a:t>Webpage: </a:t>
            </a:r>
            <a:r>
              <a:rPr lang="en-GB" altLang="en-US" u="sng" dirty="0">
                <a:solidFill>
                  <a:schemeClr val="accent1"/>
                </a:solidFill>
                <a:hlinkClick r:id="rId3"/>
              </a:rPr>
              <a:t>www.theorsociety.com/Probono</a:t>
            </a:r>
            <a:endParaRPr lang="en-GB" altLang="en-US" dirty="0">
              <a:solidFill>
                <a:schemeClr val="accent1"/>
              </a:solidFill>
            </a:endParaRPr>
          </a:p>
          <a:p>
            <a:pPr algn="ctr">
              <a:defRPr/>
            </a:pPr>
            <a:r>
              <a:rPr lang="en-GB" altLang="en-US" dirty="0">
                <a:solidFill>
                  <a:schemeClr val="tx2"/>
                </a:solidFill>
              </a:rPr>
              <a:t>Blog: </a:t>
            </a:r>
            <a:r>
              <a:rPr lang="en-GB" altLang="en-US" u="sng" dirty="0">
                <a:solidFill>
                  <a:schemeClr val="accent1"/>
                </a:solidFill>
                <a:hlinkClick r:id="rId4"/>
              </a:rPr>
              <a:t>http://probonoOR.blogspot.co.uk/</a:t>
            </a:r>
            <a:endParaRPr lang="en-GB" altLang="en-US" dirty="0">
              <a:solidFill>
                <a:schemeClr val="accent1"/>
              </a:solidFill>
            </a:endParaRPr>
          </a:p>
          <a:p>
            <a:pPr>
              <a:defRPr/>
            </a:pPr>
            <a:r>
              <a:rPr lang="en-GB" altLang="en-US" sz="1000" dirty="0"/>
              <a:t>        </a:t>
            </a:r>
          </a:p>
        </p:txBody>
      </p:sp>
    </p:spTree>
    <p:extLst>
      <p:ext uri="{BB962C8B-B14F-4D97-AF65-F5344CB8AC3E}">
        <p14:creationId xmlns:p14="http://schemas.microsoft.com/office/powerpoint/2010/main" val="259970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mtClean="0">
                <a:solidFill>
                  <a:srgbClr val="5BB04E"/>
                </a:solidFill>
                <a:latin typeface="+mn-lt"/>
                <a:cs typeface="Arial" panose="020B0604020202020204" pitchFamily="34" charset="0"/>
              </a:rPr>
              <a:t>External data: making it work for you</a:t>
            </a:r>
            <a:br>
              <a:rPr lang="en-GB" altLang="en-US" smtClean="0">
                <a:solidFill>
                  <a:srgbClr val="5BB04E"/>
                </a:solidFill>
                <a:latin typeface="+mn-lt"/>
                <a:cs typeface="Arial" panose="020B0604020202020204" pitchFamily="34" charset="0"/>
              </a:rPr>
            </a:br>
            <a:endParaRPr lang="en-GB" dirty="0">
              <a:solidFill>
                <a:srgbClr val="5BB04E"/>
              </a:solidFill>
              <a:latin typeface="+mn-lt"/>
            </a:endParaRPr>
          </a:p>
        </p:txBody>
      </p:sp>
      <p:pic>
        <p:nvPicPr>
          <p:cNvPr id="6"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037" y="2046702"/>
            <a:ext cx="4080608" cy="256187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2"/>
          <p:cNvSpPr>
            <a:spLocks noChangeArrowheads="1"/>
          </p:cNvSpPr>
          <p:nvPr/>
        </p:nvSpPr>
        <p:spPr bwMode="auto">
          <a:xfrm>
            <a:off x="4769944" y="1788526"/>
            <a:ext cx="6138135"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rgbClr val="000000"/>
                </a:solidFill>
                <a:latin typeface="Arial" panose="020B0604020202020204" pitchFamily="34" charset="0"/>
              </a:defRPr>
            </a:lvl1pPr>
            <a:lvl2pPr marL="742950" indent="-285750">
              <a:defRPr sz="1400" b="1">
                <a:solidFill>
                  <a:srgbClr val="000000"/>
                </a:solidFill>
                <a:latin typeface="Arial" panose="020B0604020202020204" pitchFamily="34" charset="0"/>
              </a:defRPr>
            </a:lvl2pPr>
            <a:lvl3pPr marL="1143000" indent="-228600">
              <a:defRPr sz="1400" b="1">
                <a:solidFill>
                  <a:srgbClr val="000000"/>
                </a:solidFill>
                <a:latin typeface="Arial" panose="020B0604020202020204" pitchFamily="34" charset="0"/>
              </a:defRPr>
            </a:lvl3pPr>
            <a:lvl4pPr marL="1600200" indent="-228600">
              <a:defRPr sz="1400" b="1">
                <a:solidFill>
                  <a:srgbClr val="000000"/>
                </a:solidFill>
                <a:latin typeface="Arial" panose="020B0604020202020204" pitchFamily="34" charset="0"/>
              </a:defRPr>
            </a:lvl4pPr>
            <a:lvl5pPr marL="2057400" indent="-228600">
              <a:defRPr sz="1400" b="1">
                <a:solidFill>
                  <a:srgbClr val="000000"/>
                </a:solidFill>
                <a:latin typeface="Arial" panose="020B0604020202020204" pitchFamily="34" charset="0"/>
              </a:defRPr>
            </a:lvl5pPr>
            <a:lvl6pPr marL="2514600" indent="-228600" eaLnBrk="0" fontAlgn="base" hangingPunct="0">
              <a:spcBef>
                <a:spcPct val="0"/>
              </a:spcBef>
              <a:spcAft>
                <a:spcPct val="0"/>
              </a:spcAft>
              <a:defRPr sz="1400" b="1">
                <a:solidFill>
                  <a:srgbClr val="000000"/>
                </a:solidFill>
                <a:latin typeface="Arial" panose="020B0604020202020204" pitchFamily="34" charset="0"/>
              </a:defRPr>
            </a:lvl6pPr>
            <a:lvl7pPr marL="2971800" indent="-228600" eaLnBrk="0" fontAlgn="base" hangingPunct="0">
              <a:spcBef>
                <a:spcPct val="0"/>
              </a:spcBef>
              <a:spcAft>
                <a:spcPct val="0"/>
              </a:spcAft>
              <a:defRPr sz="1400" b="1">
                <a:solidFill>
                  <a:srgbClr val="000000"/>
                </a:solidFill>
                <a:latin typeface="Arial" panose="020B0604020202020204" pitchFamily="34" charset="0"/>
              </a:defRPr>
            </a:lvl7pPr>
            <a:lvl8pPr marL="3429000" indent="-228600" eaLnBrk="0" fontAlgn="base" hangingPunct="0">
              <a:spcBef>
                <a:spcPct val="0"/>
              </a:spcBef>
              <a:spcAft>
                <a:spcPct val="0"/>
              </a:spcAft>
              <a:defRPr sz="1400" b="1">
                <a:solidFill>
                  <a:srgbClr val="000000"/>
                </a:solidFill>
                <a:latin typeface="Arial" panose="020B0604020202020204" pitchFamily="34" charset="0"/>
              </a:defRPr>
            </a:lvl8pPr>
            <a:lvl9pPr marL="3886200" indent="-228600" eaLnBrk="0" fontAlgn="base" hangingPunct="0">
              <a:spcBef>
                <a:spcPct val="0"/>
              </a:spcBef>
              <a:spcAft>
                <a:spcPct val="0"/>
              </a:spcAft>
              <a:defRPr sz="1400" b="1">
                <a:solidFill>
                  <a:srgbClr val="000000"/>
                </a:solidFill>
                <a:latin typeface="Arial" panose="020B0604020202020204" pitchFamily="34" charset="0"/>
              </a:defRPr>
            </a:lvl9pPr>
          </a:lstStyle>
          <a:p>
            <a:pPr lvl="1">
              <a:spcBef>
                <a:spcPts val="600"/>
              </a:spcBef>
              <a:buFont typeface="Arial" panose="020B0604020202020204" pitchFamily="34" charset="0"/>
              <a:buChar char="•"/>
            </a:pPr>
            <a:r>
              <a:rPr lang="en-GB" altLang="en-US" sz="2000" b="0" dirty="0">
                <a:solidFill>
                  <a:srgbClr val="505759"/>
                </a:solidFill>
                <a:latin typeface="+mj-lt"/>
                <a:cs typeface="Arial" panose="020B0604020202020204" pitchFamily="34" charset="0"/>
              </a:rPr>
              <a:t>G</a:t>
            </a:r>
            <a:r>
              <a:rPr lang="en-GB" altLang="en-US" sz="2000" b="0" dirty="0" smtClean="0">
                <a:solidFill>
                  <a:srgbClr val="505759"/>
                </a:solidFill>
                <a:latin typeface="+mj-lt"/>
                <a:cs typeface="Arial" panose="020B0604020202020204" pitchFamily="34" charset="0"/>
              </a:rPr>
              <a:t>reater </a:t>
            </a:r>
            <a:r>
              <a:rPr lang="en-GB" altLang="en-US" sz="2000" b="0" dirty="0">
                <a:solidFill>
                  <a:srgbClr val="505759"/>
                </a:solidFill>
                <a:latin typeface="+mj-lt"/>
                <a:cs typeface="Arial" panose="020B0604020202020204" pitchFamily="34" charset="0"/>
              </a:rPr>
              <a:t>capacity to exploit external statistics for </a:t>
            </a:r>
            <a:r>
              <a:rPr lang="en-GB" altLang="en-US" sz="2000" b="0" dirty="0" smtClean="0">
                <a:solidFill>
                  <a:srgbClr val="505759"/>
                </a:solidFill>
                <a:latin typeface="+mj-lt"/>
                <a:cs typeface="Arial" panose="020B0604020202020204" pitchFamily="34" charset="0"/>
              </a:rPr>
              <a:t>fundraising (as well as overall </a:t>
            </a:r>
            <a:r>
              <a:rPr lang="en-GB" altLang="en-US" sz="2000" b="0" dirty="0">
                <a:solidFill>
                  <a:srgbClr val="505759"/>
                </a:solidFill>
                <a:latin typeface="+mj-lt"/>
                <a:cs typeface="Arial" panose="020B0604020202020204" pitchFamily="34" charset="0"/>
              </a:rPr>
              <a:t>planning and prioritisation, </a:t>
            </a:r>
            <a:r>
              <a:rPr lang="en-GB" altLang="en-US" sz="2000" b="0" dirty="0" smtClean="0">
                <a:solidFill>
                  <a:srgbClr val="505759"/>
                </a:solidFill>
                <a:latin typeface="+mj-lt"/>
                <a:cs typeface="Arial" panose="020B0604020202020204" pitchFamily="34" charset="0"/>
              </a:rPr>
              <a:t>project </a:t>
            </a:r>
            <a:r>
              <a:rPr lang="en-GB" altLang="en-US" sz="2000" b="0" dirty="0">
                <a:solidFill>
                  <a:srgbClr val="505759"/>
                </a:solidFill>
                <a:latin typeface="+mj-lt"/>
                <a:cs typeface="Arial" panose="020B0604020202020204" pitchFamily="34" charset="0"/>
              </a:rPr>
              <a:t>management and evaluation, </a:t>
            </a:r>
            <a:r>
              <a:rPr lang="en-GB" altLang="en-US" sz="2000" b="0" dirty="0" smtClean="0">
                <a:solidFill>
                  <a:srgbClr val="505759"/>
                </a:solidFill>
                <a:latin typeface="+mj-lt"/>
                <a:cs typeface="Arial" panose="020B0604020202020204" pitchFamily="34" charset="0"/>
              </a:rPr>
              <a:t>etc)</a:t>
            </a:r>
          </a:p>
          <a:p>
            <a:pPr lvl="1">
              <a:spcBef>
                <a:spcPts val="600"/>
              </a:spcBef>
              <a:buFont typeface="Arial" panose="020B0604020202020204" pitchFamily="34" charset="0"/>
              <a:buChar char="•"/>
            </a:pPr>
            <a:r>
              <a:rPr lang="en-GB" altLang="en-US" sz="2000" b="0" dirty="0">
                <a:solidFill>
                  <a:srgbClr val="505759"/>
                </a:solidFill>
                <a:latin typeface="+mj-lt"/>
                <a:cs typeface="Arial" panose="020B0604020202020204" pitchFamily="34" charset="0"/>
              </a:rPr>
              <a:t>I</a:t>
            </a:r>
            <a:r>
              <a:rPr lang="en-GB" altLang="en-US" sz="2000" b="0" dirty="0" smtClean="0">
                <a:solidFill>
                  <a:srgbClr val="505759"/>
                </a:solidFill>
                <a:latin typeface="+mj-lt"/>
                <a:cs typeface="Arial" panose="020B0604020202020204" pitchFamily="34" charset="0"/>
              </a:rPr>
              <a:t>mmediate improvement for some projects </a:t>
            </a:r>
          </a:p>
          <a:p>
            <a:pPr lvl="1">
              <a:spcBef>
                <a:spcPts val="600"/>
              </a:spcBef>
              <a:buFont typeface="Arial" panose="020B0604020202020204" pitchFamily="34" charset="0"/>
              <a:buChar char="•"/>
            </a:pPr>
            <a:r>
              <a:rPr lang="en-GB" altLang="en-US" sz="2000" b="0" dirty="0" smtClean="0">
                <a:solidFill>
                  <a:srgbClr val="505759"/>
                </a:solidFill>
                <a:latin typeface="+mj-lt"/>
                <a:cs typeface="Arial" panose="020B0604020202020204" pitchFamily="34" charset="0"/>
              </a:rPr>
              <a:t>Staff </a:t>
            </a:r>
            <a:r>
              <a:rPr lang="en-GB" altLang="en-US" sz="2000" b="0" dirty="0">
                <a:solidFill>
                  <a:srgbClr val="505759"/>
                </a:solidFill>
                <a:latin typeface="+mj-lt"/>
                <a:cs typeface="Arial" panose="020B0604020202020204" pitchFamily="34" charset="0"/>
              </a:rPr>
              <a:t>and partners have improved knowledge about some relevant complex issues, improving their personal credibility and authority and leading to greater effectiveness and influence for the organisation as a whole</a:t>
            </a:r>
          </a:p>
        </p:txBody>
      </p:sp>
    </p:spTree>
    <p:extLst>
      <p:ext uri="{BB962C8B-B14F-4D97-AF65-F5344CB8AC3E}">
        <p14:creationId xmlns:p14="http://schemas.microsoft.com/office/powerpoint/2010/main" val="365626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486" y="463096"/>
            <a:ext cx="11353800" cy="1325563"/>
          </a:xfrm>
        </p:spPr>
        <p:txBody>
          <a:bodyPr>
            <a:normAutofit/>
          </a:bodyPr>
          <a:lstStyle/>
          <a:p>
            <a:r>
              <a:rPr lang="en-GB" altLang="en-US" dirty="0" smtClean="0">
                <a:solidFill>
                  <a:srgbClr val="5BB04E"/>
                </a:solidFill>
                <a:latin typeface="+mn-lt"/>
                <a:cs typeface="Arial" panose="020B0604020202020204" pitchFamily="34" charset="0"/>
              </a:rPr>
              <a:t>Getting </a:t>
            </a:r>
            <a:r>
              <a:rPr lang="en-GB" altLang="en-US" dirty="0">
                <a:solidFill>
                  <a:srgbClr val="5BB04E"/>
                </a:solidFill>
                <a:latin typeface="+mn-lt"/>
                <a:cs typeface="Arial" panose="020B0604020202020204" pitchFamily="34" charset="0"/>
              </a:rPr>
              <a:t>the evidence, telling the story</a:t>
            </a:r>
            <a:r>
              <a:rPr lang="en-GB" altLang="en-US" dirty="0">
                <a:solidFill>
                  <a:schemeClr val="tx2"/>
                </a:solidFill>
                <a:cs typeface="Arial" panose="020B0604020202020204" pitchFamily="34" charset="0"/>
              </a:rPr>
              <a:t/>
            </a:r>
            <a:br>
              <a:rPr lang="en-GB" altLang="en-US" dirty="0">
                <a:solidFill>
                  <a:schemeClr val="tx2"/>
                </a:solidFill>
                <a:cs typeface="Arial" panose="020B0604020202020204" pitchFamily="34" charset="0"/>
              </a:rPr>
            </a:br>
            <a:endParaRPr lang="en-GB" dirty="0"/>
          </a:p>
        </p:txBody>
      </p:sp>
      <p:sp>
        <p:nvSpPr>
          <p:cNvPr id="9" name="Rectangle 32"/>
          <p:cNvSpPr>
            <a:spLocks noChangeArrowheads="1"/>
          </p:cNvSpPr>
          <p:nvPr/>
        </p:nvSpPr>
        <p:spPr bwMode="auto">
          <a:xfrm>
            <a:off x="5578376" y="1782830"/>
            <a:ext cx="6138136"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rgbClr val="000000"/>
                </a:solidFill>
                <a:latin typeface="Arial" panose="020B0604020202020204" pitchFamily="34" charset="0"/>
              </a:defRPr>
            </a:lvl1pPr>
            <a:lvl2pPr marL="742950" indent="-285750">
              <a:defRPr sz="1400" b="1">
                <a:solidFill>
                  <a:srgbClr val="000000"/>
                </a:solidFill>
                <a:latin typeface="Arial" panose="020B0604020202020204" pitchFamily="34" charset="0"/>
              </a:defRPr>
            </a:lvl2pPr>
            <a:lvl3pPr marL="1143000" indent="-228600">
              <a:defRPr sz="1400" b="1">
                <a:solidFill>
                  <a:srgbClr val="000000"/>
                </a:solidFill>
                <a:latin typeface="Arial" panose="020B0604020202020204" pitchFamily="34" charset="0"/>
              </a:defRPr>
            </a:lvl3pPr>
            <a:lvl4pPr marL="1600200" indent="-228600">
              <a:defRPr sz="1400" b="1">
                <a:solidFill>
                  <a:srgbClr val="000000"/>
                </a:solidFill>
                <a:latin typeface="Arial" panose="020B0604020202020204" pitchFamily="34" charset="0"/>
              </a:defRPr>
            </a:lvl4pPr>
            <a:lvl5pPr marL="2057400" indent="-228600">
              <a:defRPr sz="1400" b="1">
                <a:solidFill>
                  <a:srgbClr val="000000"/>
                </a:solidFill>
                <a:latin typeface="Arial" panose="020B0604020202020204" pitchFamily="34" charset="0"/>
              </a:defRPr>
            </a:lvl5pPr>
            <a:lvl6pPr marL="2514600" indent="-228600" eaLnBrk="0" fontAlgn="base" hangingPunct="0">
              <a:spcBef>
                <a:spcPct val="0"/>
              </a:spcBef>
              <a:spcAft>
                <a:spcPct val="0"/>
              </a:spcAft>
              <a:defRPr sz="1400" b="1">
                <a:solidFill>
                  <a:srgbClr val="000000"/>
                </a:solidFill>
                <a:latin typeface="Arial" panose="020B0604020202020204" pitchFamily="34" charset="0"/>
              </a:defRPr>
            </a:lvl6pPr>
            <a:lvl7pPr marL="2971800" indent="-228600" eaLnBrk="0" fontAlgn="base" hangingPunct="0">
              <a:spcBef>
                <a:spcPct val="0"/>
              </a:spcBef>
              <a:spcAft>
                <a:spcPct val="0"/>
              </a:spcAft>
              <a:defRPr sz="1400" b="1">
                <a:solidFill>
                  <a:srgbClr val="000000"/>
                </a:solidFill>
                <a:latin typeface="Arial" panose="020B0604020202020204" pitchFamily="34" charset="0"/>
              </a:defRPr>
            </a:lvl7pPr>
            <a:lvl8pPr marL="3429000" indent="-228600" eaLnBrk="0" fontAlgn="base" hangingPunct="0">
              <a:spcBef>
                <a:spcPct val="0"/>
              </a:spcBef>
              <a:spcAft>
                <a:spcPct val="0"/>
              </a:spcAft>
              <a:defRPr sz="1400" b="1">
                <a:solidFill>
                  <a:srgbClr val="000000"/>
                </a:solidFill>
                <a:latin typeface="Arial" panose="020B0604020202020204" pitchFamily="34" charset="0"/>
              </a:defRPr>
            </a:lvl8pPr>
            <a:lvl9pPr marL="3886200" indent="-228600" eaLnBrk="0" fontAlgn="base" hangingPunct="0">
              <a:spcBef>
                <a:spcPct val="0"/>
              </a:spcBef>
              <a:spcAft>
                <a:spcPct val="0"/>
              </a:spcAft>
              <a:defRPr sz="1400" b="1">
                <a:solidFill>
                  <a:srgbClr val="000000"/>
                </a:solidFill>
                <a:latin typeface="Arial" panose="020B0604020202020204" pitchFamily="34" charset="0"/>
              </a:defRPr>
            </a:lvl9pPr>
          </a:lstStyle>
          <a:p>
            <a:pPr marL="171450" indent="-171450">
              <a:buFont typeface="Arial" panose="020B0604020202020204" pitchFamily="34" charset="0"/>
              <a:buChar char="•"/>
            </a:pPr>
            <a:r>
              <a:rPr lang="en-GB" altLang="en-US" sz="2000" b="0" dirty="0" smtClean="0">
                <a:solidFill>
                  <a:srgbClr val="505759"/>
                </a:solidFill>
                <a:latin typeface="+mj-lt"/>
                <a:cs typeface="Arial" panose="020B0604020202020204" pitchFamily="34" charset="0"/>
              </a:rPr>
              <a:t>Transformed arguments </a:t>
            </a:r>
            <a:r>
              <a:rPr lang="en-GB" altLang="en-US" sz="2000" b="0" dirty="0">
                <a:solidFill>
                  <a:srgbClr val="505759"/>
                </a:solidFill>
                <a:latin typeface="+mj-lt"/>
                <a:cs typeface="Arial" panose="020B0604020202020204" pitchFamily="34" charset="0"/>
              </a:rPr>
              <a:t>for </a:t>
            </a:r>
            <a:r>
              <a:rPr lang="en-GB" altLang="en-US" sz="2000" b="0" dirty="0" smtClean="0">
                <a:solidFill>
                  <a:srgbClr val="505759"/>
                </a:solidFill>
                <a:latin typeface="+mj-lt"/>
                <a:cs typeface="Arial" panose="020B0604020202020204" pitchFamily="34" charset="0"/>
              </a:rPr>
              <a:t>funding </a:t>
            </a:r>
            <a:r>
              <a:rPr lang="en-GB" altLang="en-US" sz="2000" b="0" dirty="0">
                <a:solidFill>
                  <a:srgbClr val="505759"/>
                </a:solidFill>
                <a:latin typeface="+mj-lt"/>
                <a:cs typeface="Arial" panose="020B0604020202020204" pitchFamily="34" charset="0"/>
              </a:rPr>
              <a:t>of the group’s work, increasing its chances of securing funding</a:t>
            </a:r>
          </a:p>
          <a:p>
            <a:pPr marL="171450" indent="-171450">
              <a:spcBef>
                <a:spcPts val="600"/>
              </a:spcBef>
              <a:buFont typeface="Arial" panose="020B0604020202020204" pitchFamily="34" charset="0"/>
              <a:buChar char="•"/>
            </a:pPr>
            <a:r>
              <a:rPr lang="en-GB" altLang="en-US" sz="2000" b="0" dirty="0">
                <a:solidFill>
                  <a:srgbClr val="505759"/>
                </a:solidFill>
                <a:latin typeface="+mj-lt"/>
                <a:cs typeface="Arial" panose="020B0604020202020204" pitchFamily="34" charset="0"/>
              </a:rPr>
              <a:t>I</a:t>
            </a:r>
            <a:r>
              <a:rPr lang="en-GB" altLang="en-US" sz="2000" b="0" dirty="0" smtClean="0">
                <a:solidFill>
                  <a:srgbClr val="505759"/>
                </a:solidFill>
                <a:latin typeface="+mj-lt"/>
                <a:cs typeface="Arial" panose="020B0604020202020204" pitchFamily="34" charset="0"/>
              </a:rPr>
              <a:t>mproved </a:t>
            </a:r>
            <a:r>
              <a:rPr lang="en-GB" altLang="en-US" sz="2000" b="0" dirty="0">
                <a:solidFill>
                  <a:srgbClr val="505759"/>
                </a:solidFill>
                <a:latin typeface="+mj-lt"/>
                <a:cs typeface="Arial" panose="020B0604020202020204" pitchFamily="34" charset="0"/>
              </a:rPr>
              <a:t>evidence on what </a:t>
            </a:r>
            <a:r>
              <a:rPr lang="en-GB" altLang="en-US" sz="2000" b="0" dirty="0" smtClean="0">
                <a:solidFill>
                  <a:srgbClr val="505759"/>
                </a:solidFill>
                <a:latin typeface="+mj-lt"/>
                <a:cs typeface="Arial" panose="020B0604020202020204" pitchFamily="34" charset="0"/>
              </a:rPr>
              <a:t>it </a:t>
            </a:r>
            <a:r>
              <a:rPr lang="en-GB" altLang="en-US" sz="2000" b="0" dirty="0">
                <a:solidFill>
                  <a:srgbClr val="505759"/>
                </a:solidFill>
                <a:latin typeface="+mj-lt"/>
                <a:cs typeface="Arial" panose="020B0604020202020204" pitchFamily="34" charset="0"/>
              </a:rPr>
              <a:t>has done and what it has funded others to do in the past and on what may have been </a:t>
            </a:r>
            <a:r>
              <a:rPr lang="en-GB" altLang="en-US" sz="2000" b="0" dirty="0" smtClean="0">
                <a:solidFill>
                  <a:srgbClr val="505759"/>
                </a:solidFill>
                <a:latin typeface="+mj-lt"/>
                <a:cs typeface="Arial" panose="020B0604020202020204" pitchFamily="34" charset="0"/>
              </a:rPr>
              <a:t>achieved</a:t>
            </a:r>
          </a:p>
          <a:p>
            <a:pPr marL="171450" indent="-171450">
              <a:spcBef>
                <a:spcPts val="600"/>
              </a:spcBef>
              <a:buFont typeface="Arial" panose="020B0604020202020204" pitchFamily="34" charset="0"/>
              <a:buChar char="•"/>
            </a:pPr>
            <a:r>
              <a:rPr lang="en-GB" altLang="en-US" sz="2000" b="0" dirty="0">
                <a:solidFill>
                  <a:srgbClr val="505759"/>
                </a:solidFill>
                <a:latin typeface="+mj-lt"/>
                <a:cs typeface="Arial" panose="020B0604020202020204" pitchFamily="34" charset="0"/>
              </a:rPr>
              <a:t>I</a:t>
            </a:r>
            <a:r>
              <a:rPr lang="en-GB" altLang="en-US" sz="2000" b="0" dirty="0" smtClean="0">
                <a:solidFill>
                  <a:srgbClr val="505759"/>
                </a:solidFill>
                <a:latin typeface="+mj-lt"/>
                <a:cs typeface="Arial" panose="020B0604020202020204" pitchFamily="34" charset="0"/>
              </a:rPr>
              <a:t>mproved </a:t>
            </a:r>
            <a:r>
              <a:rPr lang="en-GB" altLang="en-US" sz="2000" b="0" dirty="0">
                <a:solidFill>
                  <a:srgbClr val="505759"/>
                </a:solidFill>
                <a:latin typeface="+mj-lt"/>
                <a:cs typeface="Arial" panose="020B0604020202020204" pitchFamily="34" charset="0"/>
              </a:rPr>
              <a:t>the effectiveness of its grants scheme</a:t>
            </a:r>
          </a:p>
          <a:p>
            <a:pPr>
              <a:spcBef>
                <a:spcPts val="600"/>
              </a:spcBef>
              <a:buFont typeface="Arial" panose="020B0604020202020204" pitchFamily="34" charset="0"/>
              <a:buNone/>
            </a:pPr>
            <a:endParaRPr lang="en-GB" altLang="en-US" sz="2000" b="0" dirty="0">
              <a:solidFill>
                <a:srgbClr val="505759"/>
              </a:solidFill>
              <a:latin typeface="+mj-lt"/>
              <a:cs typeface="Arial" panose="020B0604020202020204" pitchFamily="34" charset="0"/>
            </a:endParaRPr>
          </a:p>
        </p:txBody>
      </p:sp>
      <p:pic>
        <p:nvPicPr>
          <p:cNvPr id="13"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632" y="1775163"/>
            <a:ext cx="4033213" cy="30686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009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a:solidFill>
                  <a:srgbClr val="5BB04E"/>
                </a:solidFill>
                <a:latin typeface="+mn-lt"/>
                <a:cs typeface="Arial" panose="020B0604020202020204" pitchFamily="34" charset="0"/>
              </a:rPr>
              <a:t>Measuring the Impact of Supported Projects</a:t>
            </a:r>
            <a:br>
              <a:rPr lang="en-GB" altLang="en-US" dirty="0">
                <a:solidFill>
                  <a:srgbClr val="5BB04E"/>
                </a:solidFill>
                <a:latin typeface="+mn-lt"/>
                <a:cs typeface="Arial" panose="020B0604020202020204" pitchFamily="34" charset="0"/>
              </a:rPr>
            </a:br>
            <a:endParaRPr lang="en-GB" dirty="0">
              <a:solidFill>
                <a:srgbClr val="5BB04E"/>
              </a:solidFill>
              <a:latin typeface="+mn-lt"/>
            </a:endParaRPr>
          </a:p>
        </p:txBody>
      </p:sp>
      <p:sp>
        <p:nvSpPr>
          <p:cNvPr id="11" name="TextBox 10"/>
          <p:cNvSpPr txBox="1"/>
          <p:nvPr/>
        </p:nvSpPr>
        <p:spPr>
          <a:xfrm>
            <a:off x="6517035" y="5765286"/>
            <a:ext cx="5094594" cy="1077218"/>
          </a:xfrm>
          <a:prstGeom prst="rect">
            <a:avLst/>
          </a:prstGeom>
          <a:solidFill>
            <a:srgbClr val="505759"/>
          </a:solidFill>
          <a:ln>
            <a:solidFill>
              <a:srgbClr val="505759"/>
            </a:solidFill>
          </a:ln>
        </p:spPr>
        <p:txBody>
          <a:bodyPr wrap="square" rtlCol="0">
            <a:spAutoFit/>
          </a:bodyPr>
          <a:lstStyle/>
          <a:p>
            <a:pPr defTabSz="687022">
              <a:lnSpc>
                <a:spcPct val="80000"/>
              </a:lnSpc>
              <a:defRPr/>
            </a:pPr>
            <a:r>
              <a:rPr lang="en-GB" sz="2000" dirty="0" smtClean="0">
                <a:solidFill>
                  <a:schemeClr val="bg1"/>
                </a:solidFill>
                <a:cs typeface="Arial" panose="020B0604020202020204" pitchFamily="34" charset="0"/>
              </a:rPr>
              <a:t>“</a:t>
            </a:r>
            <a:r>
              <a:rPr lang="en-GB" altLang="en-US" sz="2000" dirty="0">
                <a:solidFill>
                  <a:schemeClr val="bg1"/>
                </a:solidFill>
                <a:cs typeface="Arial" panose="020B0604020202020204" pitchFamily="34" charset="0"/>
              </a:rPr>
              <a:t>This project helped us know where to start, which is always useful to know – and it’s given us data to help our fundraising &amp; broader communications </a:t>
            </a:r>
            <a:r>
              <a:rPr lang="en-GB" altLang="en-US" sz="2000" dirty="0" smtClean="0">
                <a:solidFill>
                  <a:schemeClr val="bg1"/>
                </a:solidFill>
                <a:cs typeface="Arial" panose="020B0604020202020204" pitchFamily="34" charset="0"/>
              </a:rPr>
              <a:t>too” - CEO</a:t>
            </a:r>
            <a:endParaRPr lang="en-GB" sz="2000" i="1" kern="0" dirty="0">
              <a:solidFill>
                <a:schemeClr val="bg1"/>
              </a:solidFill>
              <a:cs typeface="Arial" panose="020B0604020202020204" pitchFamily="34" charset="0"/>
            </a:endParaRPr>
          </a:p>
        </p:txBody>
      </p:sp>
      <p:pic>
        <p:nvPicPr>
          <p:cNvPr id="12" name="Picture 4" descr="TC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97" y="1630956"/>
            <a:ext cx="3335859" cy="106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FREN\AppData\Local\Microsoft\Windows\Temporary Internet Files\Content.IE5\WMDX6QAN\234803904_8806f5f93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85005">
            <a:off x="1660485" y="2821647"/>
            <a:ext cx="1936154" cy="266687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2"/>
          <p:cNvSpPr>
            <a:spLocks noChangeArrowheads="1"/>
          </p:cNvSpPr>
          <p:nvPr/>
        </p:nvSpPr>
        <p:spPr bwMode="auto">
          <a:xfrm>
            <a:off x="5831315" y="2510557"/>
            <a:ext cx="47879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rgbClr val="000000"/>
                </a:solidFill>
                <a:latin typeface="Arial" panose="020B0604020202020204" pitchFamily="34" charset="0"/>
              </a:defRPr>
            </a:lvl1pPr>
            <a:lvl2pPr marL="742950" indent="-285750">
              <a:defRPr sz="1400" b="1">
                <a:solidFill>
                  <a:srgbClr val="000000"/>
                </a:solidFill>
                <a:latin typeface="Arial" panose="020B0604020202020204" pitchFamily="34" charset="0"/>
              </a:defRPr>
            </a:lvl2pPr>
            <a:lvl3pPr marL="1143000" indent="-228600">
              <a:defRPr sz="1400" b="1">
                <a:solidFill>
                  <a:srgbClr val="000000"/>
                </a:solidFill>
                <a:latin typeface="Arial" panose="020B0604020202020204" pitchFamily="34" charset="0"/>
              </a:defRPr>
            </a:lvl3pPr>
            <a:lvl4pPr marL="1600200" indent="-228600">
              <a:defRPr sz="1400" b="1">
                <a:solidFill>
                  <a:srgbClr val="000000"/>
                </a:solidFill>
                <a:latin typeface="Arial" panose="020B0604020202020204" pitchFamily="34" charset="0"/>
              </a:defRPr>
            </a:lvl4pPr>
            <a:lvl5pPr marL="2057400" indent="-228600">
              <a:defRPr sz="1400" b="1">
                <a:solidFill>
                  <a:srgbClr val="000000"/>
                </a:solidFill>
                <a:latin typeface="Arial" panose="020B0604020202020204" pitchFamily="34" charset="0"/>
              </a:defRPr>
            </a:lvl5pPr>
            <a:lvl6pPr marL="2514600" indent="-228600" eaLnBrk="0" fontAlgn="base" hangingPunct="0">
              <a:spcBef>
                <a:spcPct val="0"/>
              </a:spcBef>
              <a:spcAft>
                <a:spcPct val="0"/>
              </a:spcAft>
              <a:defRPr sz="1400" b="1">
                <a:solidFill>
                  <a:srgbClr val="000000"/>
                </a:solidFill>
                <a:latin typeface="Arial" panose="020B0604020202020204" pitchFamily="34" charset="0"/>
              </a:defRPr>
            </a:lvl6pPr>
            <a:lvl7pPr marL="2971800" indent="-228600" eaLnBrk="0" fontAlgn="base" hangingPunct="0">
              <a:spcBef>
                <a:spcPct val="0"/>
              </a:spcBef>
              <a:spcAft>
                <a:spcPct val="0"/>
              </a:spcAft>
              <a:defRPr sz="1400" b="1">
                <a:solidFill>
                  <a:srgbClr val="000000"/>
                </a:solidFill>
                <a:latin typeface="Arial" panose="020B0604020202020204" pitchFamily="34" charset="0"/>
              </a:defRPr>
            </a:lvl7pPr>
            <a:lvl8pPr marL="3429000" indent="-228600" eaLnBrk="0" fontAlgn="base" hangingPunct="0">
              <a:spcBef>
                <a:spcPct val="0"/>
              </a:spcBef>
              <a:spcAft>
                <a:spcPct val="0"/>
              </a:spcAft>
              <a:defRPr sz="1400" b="1">
                <a:solidFill>
                  <a:srgbClr val="000000"/>
                </a:solidFill>
                <a:latin typeface="Arial" panose="020B0604020202020204" pitchFamily="34" charset="0"/>
              </a:defRPr>
            </a:lvl8pPr>
            <a:lvl9pPr marL="3886200" indent="-228600" eaLnBrk="0" fontAlgn="base" hangingPunct="0">
              <a:spcBef>
                <a:spcPct val="0"/>
              </a:spcBef>
              <a:spcAft>
                <a:spcPct val="0"/>
              </a:spcAft>
              <a:defRPr sz="1400" b="1">
                <a:solidFill>
                  <a:srgbClr val="000000"/>
                </a:solidFill>
                <a:latin typeface="Arial" panose="020B0604020202020204" pitchFamily="34" charset="0"/>
              </a:defRPr>
            </a:lvl9pPr>
          </a:lstStyle>
          <a:p>
            <a:pPr marL="171450" indent="-171450">
              <a:spcBef>
                <a:spcPts val="600"/>
              </a:spcBef>
              <a:buFont typeface="Arial" pitchFamily="34" charset="0"/>
              <a:buChar char="•"/>
              <a:defRPr/>
            </a:pPr>
            <a:r>
              <a:rPr lang="en-GB" sz="2000" b="0" dirty="0" smtClean="0">
                <a:solidFill>
                  <a:schemeClr val="tx2"/>
                </a:solidFill>
                <a:latin typeface="+mj-lt"/>
                <a:cs typeface="Arial" panose="020B0604020202020204" pitchFamily="34" charset="0"/>
              </a:rPr>
              <a:t>A </a:t>
            </a:r>
            <a:r>
              <a:rPr lang="en-GB" sz="2000" b="0" dirty="0">
                <a:solidFill>
                  <a:schemeClr val="tx2"/>
                </a:solidFill>
                <a:latin typeface="+mj-lt"/>
                <a:cs typeface="Arial" panose="020B0604020202020204" pitchFamily="34" charset="0"/>
              </a:rPr>
              <a:t>set of metrics that </a:t>
            </a:r>
            <a:r>
              <a:rPr lang="en-GB" sz="2000" b="0" dirty="0" smtClean="0">
                <a:solidFill>
                  <a:schemeClr val="tx2"/>
                </a:solidFill>
                <a:latin typeface="+mj-lt"/>
                <a:cs typeface="Arial" panose="020B0604020202020204" pitchFamily="34" charset="0"/>
              </a:rPr>
              <a:t> </a:t>
            </a:r>
            <a:r>
              <a:rPr lang="en-GB" sz="2000" b="0" dirty="0">
                <a:solidFill>
                  <a:schemeClr val="tx2"/>
                </a:solidFill>
                <a:latin typeface="+mj-lt"/>
                <a:cs typeface="Arial" panose="020B0604020202020204" pitchFamily="34" charset="0"/>
              </a:rPr>
              <a:t>give an</a:t>
            </a:r>
            <a:r>
              <a:rPr lang="en-GB" altLang="en-US" sz="2000" b="0" dirty="0">
                <a:solidFill>
                  <a:schemeClr val="tx2"/>
                </a:solidFill>
                <a:latin typeface="+mj-lt"/>
                <a:cs typeface="Arial" panose="020B0604020202020204" pitchFamily="34" charset="0"/>
              </a:rPr>
              <a:t> insight</a:t>
            </a:r>
            <a:r>
              <a:rPr lang="en-GB" sz="2000" b="0" dirty="0">
                <a:solidFill>
                  <a:schemeClr val="tx2"/>
                </a:solidFill>
                <a:latin typeface="+mj-lt"/>
                <a:cs typeface="Arial" panose="020B0604020202020204" pitchFamily="34" charset="0"/>
              </a:rPr>
              <a:t> </a:t>
            </a:r>
            <a:r>
              <a:rPr lang="en-GB" sz="2000" b="0" dirty="0" smtClean="0">
                <a:solidFill>
                  <a:schemeClr val="tx2"/>
                </a:solidFill>
                <a:latin typeface="+mj-lt"/>
                <a:cs typeface="Arial" panose="020B0604020202020204" pitchFamily="34" charset="0"/>
              </a:rPr>
              <a:t>into </a:t>
            </a:r>
            <a:r>
              <a:rPr lang="en-GB" sz="2000" b="0" dirty="0">
                <a:solidFill>
                  <a:schemeClr val="tx2"/>
                </a:solidFill>
                <a:latin typeface="+mj-lt"/>
                <a:cs typeface="Arial" panose="020B0604020202020204" pitchFamily="34" charset="0"/>
              </a:rPr>
              <a:t>supported projects</a:t>
            </a:r>
            <a:r>
              <a:rPr lang="en-GB" sz="2000" b="0" dirty="0" smtClean="0">
                <a:solidFill>
                  <a:schemeClr val="tx2"/>
                </a:solidFill>
                <a:latin typeface="+mj-lt"/>
                <a:cs typeface="Arial" panose="020B0604020202020204" pitchFamily="34" charset="0"/>
              </a:rPr>
              <a:t>.</a:t>
            </a:r>
            <a:endParaRPr lang="en-GB" sz="2000" b="0" dirty="0">
              <a:solidFill>
                <a:schemeClr val="tx2"/>
              </a:solidFill>
              <a:latin typeface="+mj-lt"/>
              <a:cs typeface="Arial" panose="020B0604020202020204" pitchFamily="34" charset="0"/>
            </a:endParaRPr>
          </a:p>
        </p:txBody>
      </p:sp>
      <p:sp>
        <p:nvSpPr>
          <p:cNvPr id="15" name="Rectangle 14"/>
          <p:cNvSpPr/>
          <p:nvPr/>
        </p:nvSpPr>
        <p:spPr>
          <a:xfrm>
            <a:off x="5831315" y="3393637"/>
            <a:ext cx="5780314" cy="1015663"/>
          </a:xfrm>
          <a:prstGeom prst="rect">
            <a:avLst/>
          </a:prstGeom>
        </p:spPr>
        <p:txBody>
          <a:bodyPr wrap="square">
            <a:spAutoFit/>
          </a:bodyPr>
          <a:lstStyle/>
          <a:p>
            <a:pPr marL="171450" indent="-171450">
              <a:spcBef>
                <a:spcPts val="600"/>
              </a:spcBef>
              <a:buFont typeface="Arial" pitchFamily="34" charset="0"/>
              <a:buChar char="•"/>
              <a:defRPr/>
            </a:pPr>
            <a:r>
              <a:rPr lang="en-GB" sz="2000" dirty="0">
                <a:solidFill>
                  <a:schemeClr val="tx2"/>
                </a:solidFill>
                <a:latin typeface="+mj-lt"/>
                <a:cs typeface="Arial" panose="020B0604020202020204" pitchFamily="34" charset="0"/>
              </a:rPr>
              <a:t>S</a:t>
            </a:r>
            <a:r>
              <a:rPr lang="en-GB" sz="2000" dirty="0" smtClean="0">
                <a:solidFill>
                  <a:schemeClr val="tx2"/>
                </a:solidFill>
                <a:latin typeface="+mj-lt"/>
                <a:cs typeface="Arial" panose="020B0604020202020204" pitchFamily="34" charset="0"/>
              </a:rPr>
              <a:t>pecific </a:t>
            </a:r>
            <a:r>
              <a:rPr lang="en-GB" sz="2000" dirty="0">
                <a:solidFill>
                  <a:schemeClr val="tx2"/>
                </a:solidFill>
                <a:latin typeface="+mj-lt"/>
                <a:cs typeface="Arial" panose="020B0604020202020204" pitchFamily="34" charset="0"/>
              </a:rPr>
              <a:t>objectives to improve </a:t>
            </a:r>
            <a:r>
              <a:rPr lang="en-GB" sz="2000" dirty="0" smtClean="0">
                <a:solidFill>
                  <a:schemeClr val="tx2"/>
                </a:solidFill>
                <a:latin typeface="+mj-lt"/>
                <a:cs typeface="Arial" panose="020B0604020202020204" pitchFamily="34" charset="0"/>
              </a:rPr>
              <a:t>the  way </a:t>
            </a:r>
            <a:r>
              <a:rPr lang="en-GB" sz="2000" dirty="0">
                <a:solidFill>
                  <a:schemeClr val="tx2"/>
                </a:solidFill>
                <a:latin typeface="+mj-lt"/>
                <a:cs typeface="Arial" panose="020B0604020202020204" pitchFamily="34" charset="0"/>
              </a:rPr>
              <a:t>that partner charities think about, and measure, their impact.</a:t>
            </a:r>
          </a:p>
        </p:txBody>
      </p:sp>
    </p:spTree>
    <p:extLst>
      <p:ext uri="{BB962C8B-B14F-4D97-AF65-F5344CB8AC3E}">
        <p14:creationId xmlns:p14="http://schemas.microsoft.com/office/powerpoint/2010/main" val="293460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785" y="1747075"/>
            <a:ext cx="4638662" cy="898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0036" y="3476085"/>
            <a:ext cx="2800160" cy="1727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8802" y="1770305"/>
            <a:ext cx="2012061" cy="35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015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OR can help more generally</a:t>
            </a:r>
            <a:endParaRPr lang="en-GB" dirty="0"/>
          </a:p>
        </p:txBody>
      </p:sp>
      <p:sp>
        <p:nvSpPr>
          <p:cNvPr id="5" name="Content Placeholder 4"/>
          <p:cNvSpPr>
            <a:spLocks noGrp="1"/>
          </p:cNvSpPr>
          <p:nvPr>
            <p:ph idx="1"/>
          </p:nvPr>
        </p:nvSpPr>
        <p:spPr/>
        <p:txBody>
          <a:bodyPr/>
          <a:lstStyle/>
          <a:p>
            <a:r>
              <a:rPr lang="en-GB" dirty="0" smtClean="0"/>
              <a:t>There follows some discussion of general areas where OR may be able to help</a:t>
            </a:r>
            <a:endParaRPr lang="en-GB" dirty="0"/>
          </a:p>
        </p:txBody>
      </p:sp>
    </p:spTree>
    <p:extLst>
      <p:ext uri="{BB962C8B-B14F-4D97-AF65-F5344CB8AC3E}">
        <p14:creationId xmlns:p14="http://schemas.microsoft.com/office/powerpoint/2010/main" val="1362333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More generally…</a:t>
            </a:r>
            <a:endParaRPr lang="en-GB" dirty="0"/>
          </a:p>
        </p:txBody>
      </p:sp>
      <p:sp>
        <p:nvSpPr>
          <p:cNvPr id="8" name="Oval 7"/>
          <p:cNvSpPr/>
          <p:nvPr/>
        </p:nvSpPr>
        <p:spPr>
          <a:xfrm>
            <a:off x="963168" y="1804416"/>
            <a:ext cx="3011424" cy="1962912"/>
          </a:xfrm>
          <a:prstGeom prst="ellipse">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More donations</a:t>
            </a:r>
            <a:endParaRPr lang="en-GB" sz="3200" dirty="0"/>
          </a:p>
        </p:txBody>
      </p:sp>
      <p:sp>
        <p:nvSpPr>
          <p:cNvPr id="9" name="Oval 8"/>
          <p:cNvSpPr/>
          <p:nvPr/>
        </p:nvSpPr>
        <p:spPr>
          <a:xfrm>
            <a:off x="1072896" y="3480816"/>
            <a:ext cx="2901696" cy="1828800"/>
          </a:xfrm>
          <a:prstGeom prst="ellipse">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Larger donations</a:t>
            </a:r>
            <a:endParaRPr lang="en-GB" sz="3200" dirty="0"/>
          </a:p>
        </p:txBody>
      </p:sp>
      <p:sp>
        <p:nvSpPr>
          <p:cNvPr id="10" name="Oval 9"/>
          <p:cNvSpPr/>
          <p:nvPr/>
        </p:nvSpPr>
        <p:spPr>
          <a:xfrm>
            <a:off x="7754112" y="3090672"/>
            <a:ext cx="3499104" cy="1670304"/>
          </a:xfrm>
          <a:prstGeom prst="ellipse">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2">
                    <a:lumMod val="10000"/>
                  </a:schemeClr>
                </a:solidFill>
              </a:rPr>
              <a:t>Improve systems to collect and process donations efficiently </a:t>
            </a:r>
            <a:endParaRPr lang="en-GB" sz="2000" dirty="0">
              <a:solidFill>
                <a:schemeClr val="bg2">
                  <a:lumMod val="10000"/>
                </a:schemeClr>
              </a:solidFill>
            </a:endParaRPr>
          </a:p>
        </p:txBody>
      </p:sp>
      <p:sp>
        <p:nvSpPr>
          <p:cNvPr id="11" name="Oval 10"/>
          <p:cNvSpPr/>
          <p:nvPr/>
        </p:nvSpPr>
        <p:spPr>
          <a:xfrm>
            <a:off x="4474464" y="3444240"/>
            <a:ext cx="3163824" cy="1706880"/>
          </a:xfrm>
          <a:prstGeom prst="ellipse">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2">
                    <a:lumMod val="10000"/>
                  </a:schemeClr>
                </a:solidFill>
              </a:rPr>
              <a:t>Improve outcome and impact assessment</a:t>
            </a:r>
            <a:endParaRPr lang="en-GB" sz="2000" dirty="0">
              <a:solidFill>
                <a:schemeClr val="bg2">
                  <a:lumMod val="10000"/>
                </a:schemeClr>
              </a:solidFill>
            </a:endParaRPr>
          </a:p>
        </p:txBody>
      </p:sp>
      <p:sp>
        <p:nvSpPr>
          <p:cNvPr id="12" name="Oval 11"/>
          <p:cNvSpPr/>
          <p:nvPr/>
        </p:nvSpPr>
        <p:spPr>
          <a:xfrm>
            <a:off x="7485888" y="1542288"/>
            <a:ext cx="4255008" cy="1548384"/>
          </a:xfrm>
          <a:prstGeom prst="ellipse">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2">
                    <a:lumMod val="10000"/>
                  </a:schemeClr>
                </a:solidFill>
              </a:rPr>
              <a:t>Identify best location of collection sites, deployment of collectors</a:t>
            </a:r>
            <a:r>
              <a:rPr lang="en-GB" dirty="0" smtClean="0">
                <a:solidFill>
                  <a:schemeClr val="bg2">
                    <a:lumMod val="10000"/>
                  </a:schemeClr>
                </a:solidFill>
              </a:rPr>
              <a:t>, shops</a:t>
            </a:r>
            <a:endParaRPr lang="en-GB" dirty="0">
              <a:solidFill>
                <a:schemeClr val="bg2">
                  <a:lumMod val="10000"/>
                </a:schemeClr>
              </a:solidFill>
            </a:endParaRPr>
          </a:p>
        </p:txBody>
      </p:sp>
      <p:sp>
        <p:nvSpPr>
          <p:cNvPr id="13" name="Oval 12"/>
          <p:cNvSpPr/>
          <p:nvPr/>
        </p:nvSpPr>
        <p:spPr>
          <a:xfrm>
            <a:off x="3974592" y="1456944"/>
            <a:ext cx="3663696" cy="1987296"/>
          </a:xfrm>
          <a:prstGeom prst="ellipse">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2">
                    <a:lumMod val="10000"/>
                  </a:schemeClr>
                </a:solidFill>
              </a:rPr>
              <a:t>Analyse donor data for better: </a:t>
            </a:r>
          </a:p>
          <a:p>
            <a:pPr algn="ctr"/>
            <a:r>
              <a:rPr lang="en-GB" sz="2000" dirty="0" smtClean="0">
                <a:solidFill>
                  <a:schemeClr val="bg2">
                    <a:lumMod val="10000"/>
                  </a:schemeClr>
                </a:solidFill>
              </a:rPr>
              <a:t>targeting, responsiveness, </a:t>
            </a:r>
          </a:p>
          <a:p>
            <a:pPr algn="ctr"/>
            <a:r>
              <a:rPr lang="en-GB" sz="2000" dirty="0" smtClean="0">
                <a:solidFill>
                  <a:schemeClr val="bg2">
                    <a:lumMod val="10000"/>
                  </a:schemeClr>
                </a:solidFill>
              </a:rPr>
              <a:t>fit to donor goals</a:t>
            </a:r>
            <a:endParaRPr lang="en-GB" sz="2000" dirty="0">
              <a:solidFill>
                <a:schemeClr val="bg2">
                  <a:lumMod val="10000"/>
                </a:schemeClr>
              </a:solidFill>
            </a:endParaRPr>
          </a:p>
        </p:txBody>
      </p:sp>
    </p:spTree>
    <p:extLst>
      <p:ext uri="{BB962C8B-B14F-4D97-AF65-F5344CB8AC3E}">
        <p14:creationId xmlns:p14="http://schemas.microsoft.com/office/powerpoint/2010/main" val="205061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a:t>
            </a:r>
            <a:endParaRPr lang="en-GB" dirty="0"/>
          </a:p>
        </p:txBody>
      </p:sp>
      <p:sp>
        <p:nvSpPr>
          <p:cNvPr id="6" name="Oval 5"/>
          <p:cNvSpPr/>
          <p:nvPr/>
        </p:nvSpPr>
        <p:spPr>
          <a:xfrm>
            <a:off x="963168" y="1804416"/>
            <a:ext cx="3547872" cy="2292096"/>
          </a:xfrm>
          <a:prstGeom prst="ellipse">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Most effective use of resources</a:t>
            </a:r>
            <a:endParaRPr lang="en-GB" sz="3200" dirty="0"/>
          </a:p>
        </p:txBody>
      </p:sp>
      <p:sp>
        <p:nvSpPr>
          <p:cNvPr id="7" name="Oval 6"/>
          <p:cNvSpPr/>
          <p:nvPr/>
        </p:nvSpPr>
        <p:spPr>
          <a:xfrm>
            <a:off x="7754112" y="3090672"/>
            <a:ext cx="3499104" cy="1670304"/>
          </a:xfrm>
          <a:prstGeom prst="ellipse">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2">
                    <a:lumMod val="10000"/>
                  </a:schemeClr>
                </a:solidFill>
              </a:rPr>
              <a:t>Tie in fundraising to wider strategy</a:t>
            </a:r>
            <a:endParaRPr lang="en-GB" sz="2000" dirty="0">
              <a:solidFill>
                <a:schemeClr val="bg2">
                  <a:lumMod val="10000"/>
                </a:schemeClr>
              </a:solidFill>
            </a:endParaRPr>
          </a:p>
        </p:txBody>
      </p:sp>
      <p:sp>
        <p:nvSpPr>
          <p:cNvPr id="8" name="Oval 7"/>
          <p:cNvSpPr/>
          <p:nvPr/>
        </p:nvSpPr>
        <p:spPr>
          <a:xfrm>
            <a:off x="5724144" y="1725168"/>
            <a:ext cx="3499104" cy="1670304"/>
          </a:xfrm>
          <a:prstGeom prst="ellipse">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2">
                    <a:lumMod val="10000"/>
                  </a:schemeClr>
                </a:solidFill>
              </a:rPr>
              <a:t>Financial forecasting to help plan, ask ‘what-if’</a:t>
            </a:r>
            <a:endParaRPr lang="en-GB" sz="2000" dirty="0">
              <a:solidFill>
                <a:schemeClr val="bg2">
                  <a:lumMod val="10000"/>
                </a:schemeClr>
              </a:solidFill>
            </a:endParaRPr>
          </a:p>
        </p:txBody>
      </p:sp>
      <p:sp>
        <p:nvSpPr>
          <p:cNvPr id="9" name="Oval 8"/>
          <p:cNvSpPr/>
          <p:nvPr/>
        </p:nvSpPr>
        <p:spPr>
          <a:xfrm>
            <a:off x="4255008" y="3736848"/>
            <a:ext cx="3499104" cy="1670304"/>
          </a:xfrm>
          <a:prstGeom prst="ellipse">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2">
                    <a:lumMod val="10000"/>
                  </a:schemeClr>
                </a:solidFill>
              </a:rPr>
              <a:t>Improve systems to collect and process donations efficiently </a:t>
            </a:r>
            <a:endParaRPr lang="en-GB" sz="2000" dirty="0">
              <a:solidFill>
                <a:schemeClr val="bg2">
                  <a:lumMod val="10000"/>
                </a:schemeClr>
              </a:solidFill>
            </a:endParaRPr>
          </a:p>
        </p:txBody>
      </p:sp>
    </p:spTree>
    <p:extLst>
      <p:ext uri="{BB962C8B-B14F-4D97-AF65-F5344CB8AC3E}">
        <p14:creationId xmlns:p14="http://schemas.microsoft.com/office/powerpoint/2010/main" val="329720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And for </a:t>
            </a:r>
            <a:r>
              <a:rPr lang="en-GB" dirty="0" err="1" smtClean="0"/>
              <a:t>grantmakers</a:t>
            </a:r>
            <a:r>
              <a:rPr lang="en-GB" dirty="0" smtClean="0"/>
              <a:t>…</a:t>
            </a:r>
            <a:endParaRPr lang="en-GB" dirty="0"/>
          </a:p>
        </p:txBody>
      </p:sp>
      <p:sp>
        <p:nvSpPr>
          <p:cNvPr id="8" name="Oval 7"/>
          <p:cNvSpPr/>
          <p:nvPr/>
        </p:nvSpPr>
        <p:spPr>
          <a:xfrm>
            <a:off x="865632" y="2304288"/>
            <a:ext cx="3011424" cy="1962912"/>
          </a:xfrm>
          <a:prstGeom prst="ellipse">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More effective grants</a:t>
            </a:r>
            <a:endParaRPr lang="en-GB" sz="3200" dirty="0"/>
          </a:p>
        </p:txBody>
      </p:sp>
      <p:sp>
        <p:nvSpPr>
          <p:cNvPr id="10" name="Oval 9"/>
          <p:cNvSpPr/>
          <p:nvPr/>
        </p:nvSpPr>
        <p:spPr>
          <a:xfrm>
            <a:off x="7851648" y="3285744"/>
            <a:ext cx="3675888" cy="1670304"/>
          </a:xfrm>
          <a:prstGeom prst="ellipse">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2">
                    <a:lumMod val="10000"/>
                  </a:schemeClr>
                </a:solidFill>
              </a:rPr>
              <a:t>Improve systems to collect and process donations efficiently </a:t>
            </a:r>
            <a:endParaRPr lang="en-GB" sz="2000" dirty="0">
              <a:solidFill>
                <a:schemeClr val="bg2">
                  <a:lumMod val="10000"/>
                </a:schemeClr>
              </a:solidFill>
            </a:endParaRPr>
          </a:p>
        </p:txBody>
      </p:sp>
      <p:sp>
        <p:nvSpPr>
          <p:cNvPr id="11" name="Oval 10"/>
          <p:cNvSpPr/>
          <p:nvPr/>
        </p:nvSpPr>
        <p:spPr>
          <a:xfrm>
            <a:off x="4474464" y="3444240"/>
            <a:ext cx="3163824" cy="1706880"/>
          </a:xfrm>
          <a:prstGeom prst="ellipse">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2">
                    <a:lumMod val="10000"/>
                  </a:schemeClr>
                </a:solidFill>
              </a:rPr>
              <a:t>Improve outcome and impact assessment</a:t>
            </a:r>
            <a:endParaRPr lang="en-GB" sz="2000" dirty="0">
              <a:solidFill>
                <a:schemeClr val="bg2">
                  <a:lumMod val="10000"/>
                </a:schemeClr>
              </a:solidFill>
            </a:endParaRPr>
          </a:p>
        </p:txBody>
      </p:sp>
      <p:sp>
        <p:nvSpPr>
          <p:cNvPr id="12" name="Oval 11"/>
          <p:cNvSpPr/>
          <p:nvPr/>
        </p:nvSpPr>
        <p:spPr>
          <a:xfrm>
            <a:off x="7485888" y="1542288"/>
            <a:ext cx="4706112" cy="1548384"/>
          </a:xfrm>
          <a:prstGeom prst="ellipse">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2">
                    <a:lumMod val="10000"/>
                  </a:schemeClr>
                </a:solidFill>
              </a:rPr>
              <a:t>Portfolio construction to improve impact of whole set of grants</a:t>
            </a:r>
            <a:endParaRPr lang="en-GB" dirty="0">
              <a:solidFill>
                <a:schemeClr val="bg2">
                  <a:lumMod val="10000"/>
                </a:schemeClr>
              </a:solidFill>
            </a:endParaRPr>
          </a:p>
        </p:txBody>
      </p:sp>
      <p:sp>
        <p:nvSpPr>
          <p:cNvPr id="13" name="Oval 12"/>
          <p:cNvSpPr/>
          <p:nvPr/>
        </p:nvSpPr>
        <p:spPr>
          <a:xfrm>
            <a:off x="3974592" y="1456944"/>
            <a:ext cx="3877056" cy="1987296"/>
          </a:xfrm>
          <a:prstGeom prst="ellipse">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2">
                    <a:lumMod val="10000"/>
                  </a:schemeClr>
                </a:solidFill>
              </a:rPr>
              <a:t>Multi-criteria assessment to improve decision-making on individual grants</a:t>
            </a:r>
            <a:endParaRPr lang="en-GB" sz="2000" dirty="0">
              <a:solidFill>
                <a:schemeClr val="bg2">
                  <a:lumMod val="10000"/>
                </a:schemeClr>
              </a:solidFill>
            </a:endParaRPr>
          </a:p>
        </p:txBody>
      </p:sp>
    </p:spTree>
    <p:extLst>
      <p:ext uri="{BB962C8B-B14F-4D97-AF65-F5344CB8AC3E}">
        <p14:creationId xmlns:p14="http://schemas.microsoft.com/office/powerpoint/2010/main" val="379499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934136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Notes for the reader</a:t>
            </a:r>
            <a:endParaRPr lang="en-GB" dirty="0"/>
          </a:p>
        </p:txBody>
      </p:sp>
      <p:sp>
        <p:nvSpPr>
          <p:cNvPr id="3" name="Content Placeholder 2"/>
          <p:cNvSpPr>
            <a:spLocks noGrp="1"/>
          </p:cNvSpPr>
          <p:nvPr>
            <p:ph idx="1"/>
          </p:nvPr>
        </p:nvSpPr>
        <p:spPr/>
        <p:txBody>
          <a:bodyPr/>
          <a:lstStyle/>
          <a:p>
            <a:r>
              <a:rPr lang="en-GB" dirty="0" smtClean="0"/>
              <a:t>This presentation is based on the one presented to the ORiTS SIG meeting on 27 September 2018</a:t>
            </a:r>
          </a:p>
          <a:p>
            <a:r>
              <a:rPr lang="en-GB" dirty="0" smtClean="0"/>
              <a:t>You can run it as a slide show. Most of the slides are self-explanatory. At slides 4 and 5, it helps to read the notes I have added at slide 4, as the slides themselves do not contain the full story</a:t>
            </a:r>
          </a:p>
          <a:p>
            <a:r>
              <a:rPr lang="en-GB" dirty="0" smtClean="0"/>
              <a:t>I have also added some section dividing slides, where this was simply said in the </a:t>
            </a:r>
            <a:r>
              <a:rPr lang="en-GB" smtClean="0"/>
              <a:t>original presentation.</a:t>
            </a:r>
            <a:endParaRPr lang="en-GB" dirty="0"/>
          </a:p>
        </p:txBody>
      </p:sp>
    </p:spTree>
    <p:extLst>
      <p:ext uri="{BB962C8B-B14F-4D97-AF65-F5344CB8AC3E}">
        <p14:creationId xmlns:p14="http://schemas.microsoft.com/office/powerpoint/2010/main" val="3113248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Contents</a:t>
            </a:r>
            <a:endParaRPr lang="en-GB" dirty="0"/>
          </a:p>
        </p:txBody>
      </p:sp>
      <p:sp>
        <p:nvSpPr>
          <p:cNvPr id="6" name="Content Placeholder 5"/>
          <p:cNvSpPr>
            <a:spLocks noGrp="1"/>
          </p:cNvSpPr>
          <p:nvPr>
            <p:ph idx="1"/>
          </p:nvPr>
        </p:nvSpPr>
        <p:spPr/>
        <p:txBody>
          <a:bodyPr/>
          <a:lstStyle/>
          <a:p>
            <a:r>
              <a:rPr lang="en-GB" dirty="0" smtClean="0">
                <a:solidFill>
                  <a:schemeClr val="bg2">
                    <a:lumMod val="10000"/>
                  </a:schemeClr>
                </a:solidFill>
              </a:rPr>
              <a:t>An OR person meets the sharp end</a:t>
            </a:r>
          </a:p>
          <a:p>
            <a:r>
              <a:rPr lang="en-GB" dirty="0" smtClean="0">
                <a:solidFill>
                  <a:schemeClr val="bg2">
                    <a:lumMod val="10000"/>
                  </a:schemeClr>
                </a:solidFill>
              </a:rPr>
              <a:t>Some ways in which OR has helped</a:t>
            </a:r>
          </a:p>
          <a:p>
            <a:r>
              <a:rPr lang="en-GB" dirty="0" smtClean="0">
                <a:solidFill>
                  <a:schemeClr val="bg2">
                    <a:lumMod val="10000"/>
                  </a:schemeClr>
                </a:solidFill>
              </a:rPr>
              <a:t>Some ways in which it could help</a:t>
            </a:r>
            <a:endParaRPr lang="en-GB" dirty="0">
              <a:solidFill>
                <a:schemeClr val="bg2">
                  <a:lumMod val="10000"/>
                </a:schemeClr>
              </a:solidFill>
            </a:endParaRPr>
          </a:p>
        </p:txBody>
      </p:sp>
    </p:spTree>
    <p:extLst>
      <p:ext uri="{BB962C8B-B14F-4D97-AF65-F5344CB8AC3E}">
        <p14:creationId xmlns:p14="http://schemas.microsoft.com/office/powerpoint/2010/main" val="65569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5660" y="1075479"/>
            <a:ext cx="6929303" cy="6483852"/>
            <a:chOff x="153432" y="1096356"/>
            <a:chExt cx="5093580" cy="6483852"/>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2713" y="1096356"/>
              <a:ext cx="4585786" cy="648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53432" y="4078638"/>
              <a:ext cx="5093580" cy="3168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Unicode MS" panose="020B0604020202020204" pitchFamily="34" charset="-128"/>
              </a:endParaRPr>
            </a:p>
          </p:txBody>
        </p:sp>
      </p:grpSp>
      <p:grpSp>
        <p:nvGrpSpPr>
          <p:cNvPr id="13" name="Group 12"/>
          <p:cNvGrpSpPr/>
          <p:nvPr/>
        </p:nvGrpSpPr>
        <p:grpSpPr>
          <a:xfrm>
            <a:off x="735294" y="188640"/>
            <a:ext cx="11192469" cy="6483852"/>
            <a:chOff x="551470" y="188640"/>
            <a:chExt cx="8394352" cy="6483852"/>
          </a:xfrm>
        </p:grpSpPr>
        <p:grpSp>
          <p:nvGrpSpPr>
            <p:cNvPr id="10" name="Group 9"/>
            <p:cNvGrpSpPr/>
            <p:nvPr/>
          </p:nvGrpSpPr>
          <p:grpSpPr>
            <a:xfrm>
              <a:off x="4339149" y="188640"/>
              <a:ext cx="4606673" cy="6483852"/>
              <a:chOff x="4339149" y="188640"/>
              <a:chExt cx="4606673" cy="6483852"/>
            </a:xfrm>
          </p:grpSpPr>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60036" y="188640"/>
                <a:ext cx="4585786" cy="648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339149" y="188640"/>
                <a:ext cx="4606673" cy="3168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Unicode MS" panose="020B0604020202020204" pitchFamily="34" charset="-128"/>
                </a:endParaRPr>
              </a:p>
            </p:txBody>
          </p:sp>
        </p:grpSp>
        <p:sp>
          <p:nvSpPr>
            <p:cNvPr id="11" name="TextBox 10"/>
            <p:cNvSpPr txBox="1"/>
            <p:nvPr/>
          </p:nvSpPr>
          <p:spPr>
            <a:xfrm>
              <a:off x="551470" y="4581128"/>
              <a:ext cx="3814585" cy="1384995"/>
            </a:xfrm>
            <a:prstGeom prst="rect">
              <a:avLst/>
            </a:prstGeom>
            <a:noFill/>
          </p:spPr>
          <p:txBody>
            <a:bodyPr wrap="square" rtlCol="0">
              <a:spAutoFit/>
            </a:bodyPr>
            <a:lstStyle/>
            <a:p>
              <a:pPr algn="ctr"/>
              <a:r>
                <a:rPr lang="en-GB" sz="2800" dirty="0" smtClean="0">
                  <a:latin typeface="Arial Unicode MS" panose="020B0604020202020204" pitchFamily="34" charset="-128"/>
                </a:rPr>
                <a:t>…finding a way of making sense and seeing possible solutions</a:t>
              </a:r>
              <a:endParaRPr lang="en-GB" sz="2800" dirty="0">
                <a:latin typeface="Arial Unicode MS" panose="020B0604020202020204" pitchFamily="34" charset="-128"/>
              </a:endParaRPr>
            </a:p>
          </p:txBody>
        </p:sp>
      </p:grpSp>
      <p:sp>
        <p:nvSpPr>
          <p:cNvPr id="2" name="Title 1"/>
          <p:cNvSpPr>
            <a:spLocks noGrp="1"/>
          </p:cNvSpPr>
          <p:nvPr>
            <p:ph type="title"/>
          </p:nvPr>
        </p:nvSpPr>
        <p:spPr/>
        <p:txBody>
          <a:bodyPr/>
          <a:lstStyle/>
          <a:p>
            <a:r>
              <a:rPr lang="en-GB" dirty="0" smtClean="0"/>
              <a:t>The sharp end: facing insolvency</a:t>
            </a:r>
            <a:endParaRPr lang="en-GB" dirty="0"/>
          </a:p>
        </p:txBody>
      </p:sp>
      <p:sp>
        <p:nvSpPr>
          <p:cNvPr id="6" name="TextBox 5"/>
          <p:cNvSpPr txBox="1"/>
          <p:nvPr/>
        </p:nvSpPr>
        <p:spPr>
          <a:xfrm>
            <a:off x="6607763" y="1772817"/>
            <a:ext cx="5207941" cy="1384995"/>
          </a:xfrm>
          <a:prstGeom prst="rect">
            <a:avLst/>
          </a:prstGeom>
          <a:noFill/>
        </p:spPr>
        <p:txBody>
          <a:bodyPr wrap="square" rtlCol="0">
            <a:spAutoFit/>
          </a:bodyPr>
          <a:lstStyle/>
          <a:p>
            <a:pPr lvl="0" algn="ctr"/>
            <a:r>
              <a:rPr lang="en-GB" sz="2800" dirty="0">
                <a:solidFill>
                  <a:schemeClr val="bg2">
                    <a:lumMod val="50000"/>
                  </a:schemeClr>
                </a:solidFill>
                <a:latin typeface="Arial Unicode MS" panose="020B0604020202020204" pitchFamily="34" charset="-128"/>
              </a:rPr>
              <a:t>Faced with the </a:t>
            </a:r>
            <a:endParaRPr lang="en-GB" sz="2800" dirty="0" smtClean="0">
              <a:solidFill>
                <a:schemeClr val="bg2">
                  <a:lumMod val="50000"/>
                </a:schemeClr>
              </a:solidFill>
              <a:latin typeface="Arial Unicode MS" panose="020B0604020202020204" pitchFamily="34" charset="-128"/>
            </a:endParaRPr>
          </a:p>
          <a:p>
            <a:pPr lvl="0" algn="ctr"/>
            <a:r>
              <a:rPr lang="en-GB" sz="2800" dirty="0" smtClean="0">
                <a:solidFill>
                  <a:schemeClr val="bg2">
                    <a:lumMod val="50000"/>
                  </a:schemeClr>
                </a:solidFill>
                <a:latin typeface="Arial Unicode MS" panose="020B0604020202020204" pitchFamily="34" charset="-128"/>
              </a:rPr>
              <a:t>tangled </a:t>
            </a:r>
            <a:r>
              <a:rPr lang="en-GB" sz="2800" dirty="0">
                <a:solidFill>
                  <a:schemeClr val="bg2">
                    <a:lumMod val="50000"/>
                  </a:schemeClr>
                </a:solidFill>
                <a:latin typeface="Arial Unicode MS" panose="020B0604020202020204" pitchFamily="34" charset="-128"/>
              </a:rPr>
              <a:t>mess of problem situations…</a:t>
            </a:r>
          </a:p>
        </p:txBody>
      </p:sp>
    </p:spTree>
    <p:extLst>
      <p:ext uri="{BB962C8B-B14F-4D97-AF65-F5344CB8AC3E}">
        <p14:creationId xmlns:p14="http://schemas.microsoft.com/office/powerpoint/2010/main" val="21013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sharp end: facing insolvency</a:t>
            </a:r>
            <a:endParaRPr lang="en-GB" dirty="0"/>
          </a:p>
        </p:txBody>
      </p:sp>
      <p:pic>
        <p:nvPicPr>
          <p:cNvPr id="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7290" y="2279904"/>
            <a:ext cx="1427045" cy="351770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202" y="3672848"/>
            <a:ext cx="1870541" cy="166523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2"/>
          <p:cNvSpPr>
            <a:spLocks noChangeArrowheads="1"/>
          </p:cNvSpPr>
          <p:nvPr/>
        </p:nvSpPr>
        <p:spPr bwMode="auto">
          <a:xfrm>
            <a:off x="5807855" y="1856966"/>
            <a:ext cx="5950105"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rgbClr val="000000"/>
                </a:solidFill>
                <a:latin typeface="Arial" panose="020B0604020202020204" pitchFamily="34" charset="0"/>
              </a:defRPr>
            </a:lvl1pPr>
            <a:lvl2pPr marL="742950" indent="-285750">
              <a:defRPr sz="1400" b="1">
                <a:solidFill>
                  <a:srgbClr val="000000"/>
                </a:solidFill>
                <a:latin typeface="Arial" panose="020B0604020202020204" pitchFamily="34" charset="0"/>
              </a:defRPr>
            </a:lvl2pPr>
            <a:lvl3pPr marL="1143000" indent="-228600">
              <a:defRPr sz="1400" b="1">
                <a:solidFill>
                  <a:srgbClr val="000000"/>
                </a:solidFill>
                <a:latin typeface="Arial" panose="020B0604020202020204" pitchFamily="34" charset="0"/>
              </a:defRPr>
            </a:lvl3pPr>
            <a:lvl4pPr marL="1600200" indent="-228600">
              <a:defRPr sz="1400" b="1">
                <a:solidFill>
                  <a:srgbClr val="000000"/>
                </a:solidFill>
                <a:latin typeface="Arial" panose="020B0604020202020204" pitchFamily="34" charset="0"/>
              </a:defRPr>
            </a:lvl4pPr>
            <a:lvl5pPr marL="2057400" indent="-228600">
              <a:defRPr sz="1400" b="1">
                <a:solidFill>
                  <a:srgbClr val="000000"/>
                </a:solidFill>
                <a:latin typeface="Arial" panose="020B0604020202020204" pitchFamily="34" charset="0"/>
              </a:defRPr>
            </a:lvl5pPr>
            <a:lvl6pPr marL="2514600" indent="-228600" eaLnBrk="0" fontAlgn="base" hangingPunct="0">
              <a:spcBef>
                <a:spcPct val="0"/>
              </a:spcBef>
              <a:spcAft>
                <a:spcPct val="0"/>
              </a:spcAft>
              <a:defRPr sz="1400" b="1">
                <a:solidFill>
                  <a:srgbClr val="000000"/>
                </a:solidFill>
                <a:latin typeface="Arial" panose="020B0604020202020204" pitchFamily="34" charset="0"/>
              </a:defRPr>
            </a:lvl6pPr>
            <a:lvl7pPr marL="2971800" indent="-228600" eaLnBrk="0" fontAlgn="base" hangingPunct="0">
              <a:spcBef>
                <a:spcPct val="0"/>
              </a:spcBef>
              <a:spcAft>
                <a:spcPct val="0"/>
              </a:spcAft>
              <a:defRPr sz="1400" b="1">
                <a:solidFill>
                  <a:srgbClr val="000000"/>
                </a:solidFill>
                <a:latin typeface="Arial" panose="020B0604020202020204" pitchFamily="34" charset="0"/>
              </a:defRPr>
            </a:lvl7pPr>
            <a:lvl8pPr marL="3429000" indent="-228600" eaLnBrk="0" fontAlgn="base" hangingPunct="0">
              <a:spcBef>
                <a:spcPct val="0"/>
              </a:spcBef>
              <a:spcAft>
                <a:spcPct val="0"/>
              </a:spcAft>
              <a:defRPr sz="1400" b="1">
                <a:solidFill>
                  <a:srgbClr val="000000"/>
                </a:solidFill>
                <a:latin typeface="Arial" panose="020B0604020202020204" pitchFamily="34" charset="0"/>
              </a:defRPr>
            </a:lvl8pPr>
            <a:lvl9pPr marL="3886200" indent="-228600" eaLnBrk="0" fontAlgn="base" hangingPunct="0">
              <a:spcBef>
                <a:spcPct val="0"/>
              </a:spcBef>
              <a:spcAft>
                <a:spcPct val="0"/>
              </a:spcAft>
              <a:defRPr sz="1400" b="1">
                <a:solidFill>
                  <a:srgbClr val="000000"/>
                </a:solidFill>
                <a:latin typeface="Arial" panose="020B0604020202020204" pitchFamily="34" charset="0"/>
              </a:defRPr>
            </a:lvl9pPr>
          </a:lstStyle>
          <a:p>
            <a:pPr marL="171450" indent="-171450">
              <a:spcBef>
                <a:spcPts val="600"/>
              </a:spcBef>
              <a:buFont typeface="Arial" pitchFamily="34" charset="0"/>
              <a:buChar char="•"/>
              <a:defRPr/>
            </a:pPr>
            <a:r>
              <a:rPr lang="en-GB" sz="2000" b="0" dirty="0" smtClean="0">
                <a:solidFill>
                  <a:srgbClr val="505759"/>
                </a:solidFill>
                <a:latin typeface="+mj-lt"/>
                <a:cs typeface="Arial" panose="020B0604020202020204" pitchFamily="34" charset="0"/>
              </a:rPr>
              <a:t>By seeing </a:t>
            </a:r>
            <a:r>
              <a:rPr lang="en-GB" sz="2000" b="0" dirty="0">
                <a:solidFill>
                  <a:srgbClr val="505759"/>
                </a:solidFill>
                <a:latin typeface="+mj-lt"/>
                <a:cs typeface="Arial" panose="020B0604020202020204" pitchFamily="34" charset="0"/>
              </a:rPr>
              <a:t>clearly the combined consequences of different sets of events, the Trustees and Director could think realistically about how </a:t>
            </a:r>
            <a:r>
              <a:rPr lang="en-GB" sz="2000" b="0" dirty="0" smtClean="0">
                <a:solidFill>
                  <a:srgbClr val="505759"/>
                </a:solidFill>
                <a:latin typeface="+mj-lt"/>
                <a:cs typeface="Arial" panose="020B0604020202020204" pitchFamily="34" charset="0"/>
              </a:rPr>
              <a:t>we could </a:t>
            </a:r>
            <a:r>
              <a:rPr lang="en-GB" sz="2000" b="0" dirty="0">
                <a:solidFill>
                  <a:srgbClr val="505759"/>
                </a:solidFill>
                <a:latin typeface="+mj-lt"/>
                <a:cs typeface="Arial" panose="020B0604020202020204" pitchFamily="34" charset="0"/>
              </a:rPr>
              <a:t>respond or prepare for them</a:t>
            </a:r>
          </a:p>
          <a:p>
            <a:pPr marL="171450" indent="-171450">
              <a:spcBef>
                <a:spcPts val="600"/>
              </a:spcBef>
              <a:buFont typeface="Arial" pitchFamily="34" charset="0"/>
              <a:buChar char="•"/>
              <a:defRPr/>
            </a:pPr>
            <a:r>
              <a:rPr lang="en-GB" sz="2000" b="0" dirty="0" smtClean="0">
                <a:solidFill>
                  <a:srgbClr val="505759"/>
                </a:solidFill>
                <a:latin typeface="+mj-lt"/>
                <a:cs typeface="Arial" panose="020B0604020202020204" pitchFamily="34" charset="0"/>
              </a:rPr>
              <a:t>Enabled us to </a:t>
            </a:r>
            <a:r>
              <a:rPr lang="en-GB" sz="2000" b="0" dirty="0">
                <a:solidFill>
                  <a:srgbClr val="505759"/>
                </a:solidFill>
                <a:latin typeface="+mj-lt"/>
                <a:cs typeface="Arial" panose="020B0604020202020204" pitchFamily="34" charset="0"/>
              </a:rPr>
              <a:t>take difficult decisions about timing of service closure, to prioritise fundraising and to lay contingency plans</a:t>
            </a:r>
          </a:p>
          <a:p>
            <a:pPr marL="171450" indent="-171450">
              <a:spcBef>
                <a:spcPts val="600"/>
              </a:spcBef>
              <a:buFont typeface="Arial" pitchFamily="34" charset="0"/>
              <a:buChar char="•"/>
              <a:defRPr/>
            </a:pPr>
            <a:r>
              <a:rPr lang="en-GB" sz="2000" b="0" dirty="0">
                <a:solidFill>
                  <a:srgbClr val="505759"/>
                </a:solidFill>
                <a:latin typeface="+mj-lt"/>
                <a:cs typeface="Arial" panose="020B0604020202020204" pitchFamily="34" charset="0"/>
              </a:rPr>
              <a:t>This in turn enabled </a:t>
            </a:r>
            <a:r>
              <a:rPr lang="en-GB" sz="2000" b="0" dirty="0" smtClean="0">
                <a:solidFill>
                  <a:srgbClr val="505759"/>
                </a:solidFill>
                <a:latin typeface="+mj-lt"/>
                <a:cs typeface="Arial" panose="020B0604020202020204" pitchFamily="34" charset="0"/>
              </a:rPr>
              <a:t>us to </a:t>
            </a:r>
            <a:r>
              <a:rPr lang="en-GB" sz="2000" b="0" dirty="0">
                <a:solidFill>
                  <a:srgbClr val="505759"/>
                </a:solidFill>
                <a:latin typeface="+mj-lt"/>
                <a:cs typeface="Arial" panose="020B0604020202020204" pitchFamily="34" charset="0"/>
              </a:rPr>
              <a:t>survive and continue to provide </a:t>
            </a:r>
            <a:r>
              <a:rPr lang="en-GB" sz="2000" b="0" dirty="0" smtClean="0">
                <a:solidFill>
                  <a:srgbClr val="505759"/>
                </a:solidFill>
                <a:latin typeface="+mj-lt"/>
                <a:cs typeface="Arial" panose="020B0604020202020204" pitchFamily="34" charset="0"/>
              </a:rPr>
              <a:t>our core </a:t>
            </a:r>
            <a:r>
              <a:rPr lang="en-GB" sz="2000" b="0" dirty="0">
                <a:solidFill>
                  <a:srgbClr val="505759"/>
                </a:solidFill>
                <a:latin typeface="+mj-lt"/>
                <a:cs typeface="Arial" panose="020B0604020202020204" pitchFamily="34" charset="0"/>
              </a:rPr>
              <a:t>service in the face of a bleak and uncertain funding environment.</a:t>
            </a:r>
          </a:p>
        </p:txBody>
      </p:sp>
    </p:spTree>
    <p:extLst>
      <p:ext uri="{BB962C8B-B14F-4D97-AF65-F5344CB8AC3E}">
        <p14:creationId xmlns:p14="http://schemas.microsoft.com/office/powerpoint/2010/main" val="133929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examples of OR helping with funding</a:t>
            </a:r>
            <a:endParaRPr lang="en-GB" dirty="0"/>
          </a:p>
        </p:txBody>
      </p:sp>
      <p:sp>
        <p:nvSpPr>
          <p:cNvPr id="3" name="Content Placeholder 2"/>
          <p:cNvSpPr>
            <a:spLocks noGrp="1"/>
          </p:cNvSpPr>
          <p:nvPr>
            <p:ph idx="1"/>
          </p:nvPr>
        </p:nvSpPr>
        <p:spPr>
          <a:xfrm>
            <a:off x="838200" y="1825625"/>
            <a:ext cx="9841992" cy="4351338"/>
          </a:xfrm>
        </p:spPr>
        <p:txBody>
          <a:bodyPr/>
          <a:lstStyle/>
          <a:p>
            <a:r>
              <a:rPr lang="en-GB" dirty="0" smtClean="0"/>
              <a:t>There follows a list of examples from the last few years of Pro Bono OR</a:t>
            </a:r>
            <a:endParaRPr lang="en-GB" dirty="0"/>
          </a:p>
        </p:txBody>
      </p:sp>
    </p:spTree>
    <p:extLst>
      <p:ext uri="{BB962C8B-B14F-4D97-AF65-F5344CB8AC3E}">
        <p14:creationId xmlns:p14="http://schemas.microsoft.com/office/powerpoint/2010/main" val="437454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4000" dirty="0" smtClean="0">
                <a:solidFill>
                  <a:srgbClr val="5BB04E"/>
                </a:solidFill>
                <a:latin typeface="+mn-lt"/>
                <a:cs typeface="Arial" panose="020B0604020202020204" pitchFamily="34" charset="0"/>
              </a:rPr>
              <a:t>Analysing supporters and donations</a:t>
            </a:r>
            <a:r>
              <a:rPr lang="en-GB" altLang="en-US" dirty="0">
                <a:solidFill>
                  <a:schemeClr val="accent1"/>
                </a:solidFill>
                <a:latin typeface="Arial" panose="020B0604020202020204" pitchFamily="34" charset="0"/>
                <a:cs typeface="Arial" panose="020B0604020202020204" pitchFamily="34" charset="0"/>
              </a:rPr>
              <a:t/>
            </a:r>
            <a:br>
              <a:rPr lang="en-GB" altLang="en-US" dirty="0">
                <a:solidFill>
                  <a:schemeClr val="accent1"/>
                </a:solidFill>
                <a:latin typeface="Arial" panose="020B0604020202020204" pitchFamily="34" charset="0"/>
                <a:cs typeface="Arial" panose="020B0604020202020204" pitchFamily="34" charset="0"/>
              </a:rPr>
            </a:br>
            <a:endParaRPr lang="en-GB" dirty="0"/>
          </a:p>
        </p:txBody>
      </p:sp>
      <p:pic>
        <p:nvPicPr>
          <p:cNvPr id="9" name="Picture 4"/>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75822" y="2135644"/>
            <a:ext cx="5127607" cy="344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Image result for bloodwi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822" y="1386858"/>
            <a:ext cx="1131812" cy="113181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461759" y="2355100"/>
            <a:ext cx="5404539" cy="2362185"/>
          </a:xfrm>
          <a:prstGeom prst="rect">
            <a:avLst/>
          </a:prstGeom>
        </p:spPr>
        <p:txBody>
          <a:bodyPr wrap="square">
            <a:spAutoFit/>
          </a:bodyPr>
          <a:lstStyle/>
          <a:p>
            <a:pPr marL="144000" indent="-144000">
              <a:spcBef>
                <a:spcPts val="300"/>
              </a:spcBef>
              <a:buFont typeface="Arial" pitchFamily="34" charset="0"/>
              <a:buChar char="•"/>
              <a:defRPr/>
            </a:pPr>
            <a:r>
              <a:rPr lang="en-GB" sz="2000" dirty="0" smtClean="0">
                <a:solidFill>
                  <a:srgbClr val="505759"/>
                </a:solidFill>
                <a:latin typeface="+mj-lt"/>
                <a:cs typeface="Arial" panose="020B0604020202020204" pitchFamily="34" charset="0"/>
              </a:rPr>
              <a:t>Key </a:t>
            </a:r>
            <a:r>
              <a:rPr lang="en-GB" sz="2000" dirty="0">
                <a:solidFill>
                  <a:srgbClr val="505759"/>
                </a:solidFill>
                <a:latin typeface="+mj-lt"/>
                <a:cs typeface="Arial" panose="020B0604020202020204" pitchFamily="34" charset="0"/>
              </a:rPr>
              <a:t>insights about what makes each group of supporters different from each other</a:t>
            </a:r>
          </a:p>
          <a:p>
            <a:pPr marL="144000" indent="-144000">
              <a:spcBef>
                <a:spcPts val="300"/>
              </a:spcBef>
              <a:buFont typeface="Arial" pitchFamily="34" charset="0"/>
              <a:buChar char="•"/>
              <a:defRPr/>
            </a:pPr>
            <a:r>
              <a:rPr lang="en-GB" sz="2000" dirty="0" smtClean="0">
                <a:solidFill>
                  <a:srgbClr val="505759"/>
                </a:solidFill>
                <a:latin typeface="+mj-lt"/>
                <a:cs typeface="Arial" panose="020B0604020202020204" pitchFamily="34" charset="0"/>
              </a:rPr>
              <a:t>How </a:t>
            </a:r>
            <a:r>
              <a:rPr lang="en-GB" sz="2000" dirty="0">
                <a:solidFill>
                  <a:srgbClr val="505759"/>
                </a:solidFill>
                <a:latin typeface="+mj-lt"/>
                <a:cs typeface="Arial" panose="020B0604020202020204" pitchFamily="34" charset="0"/>
              </a:rPr>
              <a:t>to communicate effectively to each segment</a:t>
            </a:r>
          </a:p>
          <a:p>
            <a:pPr marL="144000" indent="-144000">
              <a:spcBef>
                <a:spcPts val="300"/>
              </a:spcBef>
              <a:buFont typeface="Arial" pitchFamily="34" charset="0"/>
              <a:buChar char="•"/>
              <a:defRPr/>
            </a:pPr>
            <a:r>
              <a:rPr lang="en-GB" sz="2000" dirty="0">
                <a:solidFill>
                  <a:srgbClr val="505759"/>
                </a:solidFill>
                <a:latin typeface="+mj-lt"/>
                <a:cs typeface="Arial" panose="020B0604020202020204" pitchFamily="34" charset="0"/>
              </a:rPr>
              <a:t>An analytical framework </a:t>
            </a:r>
            <a:r>
              <a:rPr lang="en-GB" sz="2000" dirty="0" smtClean="0">
                <a:solidFill>
                  <a:srgbClr val="505759"/>
                </a:solidFill>
                <a:latin typeface="+mj-lt"/>
                <a:cs typeface="Arial" panose="020B0604020202020204" pitchFamily="34" charset="0"/>
              </a:rPr>
              <a:t>for attitudinal segmentation</a:t>
            </a:r>
          </a:p>
          <a:p>
            <a:pPr marL="144000" indent="-144000">
              <a:spcBef>
                <a:spcPts val="300"/>
              </a:spcBef>
              <a:buFont typeface="Arial" pitchFamily="34" charset="0"/>
              <a:buChar char="•"/>
              <a:defRPr/>
            </a:pPr>
            <a:r>
              <a:rPr lang="en-GB" sz="2000" dirty="0" smtClean="0">
                <a:solidFill>
                  <a:srgbClr val="505759"/>
                </a:solidFill>
                <a:latin typeface="+mj-lt"/>
                <a:cs typeface="Arial" panose="020B0604020202020204" pitchFamily="34" charset="0"/>
              </a:rPr>
              <a:t>Set </a:t>
            </a:r>
            <a:r>
              <a:rPr lang="en-GB" sz="2000" dirty="0">
                <a:solidFill>
                  <a:srgbClr val="505759"/>
                </a:solidFill>
                <a:latin typeface="+mj-lt"/>
                <a:cs typeface="Arial" panose="020B0604020202020204" pitchFamily="34" charset="0"/>
              </a:rPr>
              <a:t>of </a:t>
            </a:r>
            <a:r>
              <a:rPr lang="en-GB" sz="2000" dirty="0" smtClean="0">
                <a:solidFill>
                  <a:srgbClr val="505759"/>
                </a:solidFill>
                <a:latin typeface="+mj-lt"/>
                <a:cs typeface="Arial" panose="020B0604020202020204" pitchFamily="34" charset="0"/>
              </a:rPr>
              <a:t>rules </a:t>
            </a:r>
            <a:r>
              <a:rPr lang="en-GB" sz="2000" dirty="0">
                <a:solidFill>
                  <a:srgbClr val="505759"/>
                </a:solidFill>
                <a:latin typeface="+mj-lt"/>
                <a:cs typeface="Arial" panose="020B0604020202020204" pitchFamily="34" charset="0"/>
              </a:rPr>
              <a:t>to classify new supporters</a:t>
            </a:r>
          </a:p>
        </p:txBody>
      </p:sp>
    </p:spTree>
    <p:extLst>
      <p:ext uri="{BB962C8B-B14F-4D97-AF65-F5344CB8AC3E}">
        <p14:creationId xmlns:p14="http://schemas.microsoft.com/office/powerpoint/2010/main" val="276529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5BB04E"/>
                </a:solidFill>
                <a:latin typeface="+mn-lt"/>
                <a:cs typeface="Arial" panose="020B0604020202020204" pitchFamily="34" charset="0"/>
              </a:rPr>
              <a:t>Process Analysis for Continuous Improvement</a:t>
            </a:r>
            <a:r>
              <a:rPr lang="en-GB" dirty="0">
                <a:solidFill>
                  <a:schemeClr val="accent1"/>
                </a:solidFill>
                <a:latin typeface="Arial" panose="020B0604020202020204" pitchFamily="34" charset="0"/>
                <a:cs typeface="Arial" panose="020B0604020202020204" pitchFamily="34" charset="0"/>
              </a:rPr>
              <a:t/>
            </a:r>
            <a:br>
              <a:rPr lang="en-GB" dirty="0">
                <a:solidFill>
                  <a:schemeClr val="accent1"/>
                </a:solidFill>
                <a:latin typeface="Arial" panose="020B0604020202020204" pitchFamily="34" charset="0"/>
                <a:cs typeface="Arial" panose="020B0604020202020204" pitchFamily="34" charset="0"/>
              </a:rPr>
            </a:br>
            <a:endParaRPr lang="en-GB" dirty="0"/>
          </a:p>
        </p:txBody>
      </p:sp>
      <p:graphicFrame>
        <p:nvGraphicFramePr>
          <p:cNvPr id="11" name="Content Placeholder 3"/>
          <p:cNvGraphicFramePr>
            <a:graphicFrameLocks/>
          </p:cNvGraphicFramePr>
          <p:nvPr>
            <p:extLst>
              <p:ext uri="{D42A27DB-BD31-4B8C-83A1-F6EECF244321}">
                <p14:modId xmlns:p14="http://schemas.microsoft.com/office/powerpoint/2010/main" val="1986911910"/>
              </p:ext>
            </p:extLst>
          </p:nvPr>
        </p:nvGraphicFramePr>
        <p:xfrm>
          <a:off x="831010" y="4434700"/>
          <a:ext cx="4466456" cy="1190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Content Placeholder 1"/>
          <p:cNvGraphicFramePr>
            <a:graphicFrameLocks/>
          </p:cNvGraphicFramePr>
          <p:nvPr>
            <p:extLst>
              <p:ext uri="{D42A27DB-BD31-4B8C-83A1-F6EECF244321}">
                <p14:modId xmlns:p14="http://schemas.microsoft.com/office/powerpoint/2010/main" val="3665593528"/>
              </p:ext>
            </p:extLst>
          </p:nvPr>
        </p:nvGraphicFramePr>
        <p:xfrm>
          <a:off x="785695" y="2022189"/>
          <a:ext cx="4568150" cy="27695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TextBox 15"/>
          <p:cNvSpPr txBox="1"/>
          <p:nvPr/>
        </p:nvSpPr>
        <p:spPr>
          <a:xfrm>
            <a:off x="3364992" y="5894395"/>
            <a:ext cx="8556354" cy="830997"/>
          </a:xfrm>
          <a:prstGeom prst="rect">
            <a:avLst/>
          </a:prstGeom>
          <a:solidFill>
            <a:srgbClr val="505759"/>
          </a:solidFill>
          <a:ln>
            <a:solidFill>
              <a:srgbClr val="505759"/>
            </a:solidFill>
          </a:ln>
        </p:spPr>
        <p:txBody>
          <a:bodyPr wrap="square" rtlCol="0">
            <a:spAutoFit/>
          </a:bodyPr>
          <a:lstStyle/>
          <a:p>
            <a:pPr defTabSz="687022" fontAlgn="auto">
              <a:lnSpc>
                <a:spcPct val="80000"/>
              </a:lnSpc>
              <a:spcBef>
                <a:spcPts val="0"/>
              </a:spcBef>
              <a:spcAft>
                <a:spcPts val="0"/>
              </a:spcAft>
              <a:defRPr/>
            </a:pPr>
            <a:r>
              <a:rPr lang="en-GB" altLang="en-US" sz="2000" dirty="0" smtClean="0">
                <a:solidFill>
                  <a:schemeClr val="bg1"/>
                </a:solidFill>
                <a:cs typeface="Arial" panose="020B0604020202020204" pitchFamily="34" charset="0"/>
              </a:rPr>
              <a:t>“</a:t>
            </a:r>
            <a:r>
              <a:rPr lang="en-GB" sz="2000" dirty="0">
                <a:solidFill>
                  <a:schemeClr val="bg1"/>
                </a:solidFill>
                <a:cs typeface="Arial" panose="020B0604020202020204" pitchFamily="34" charset="0"/>
              </a:rPr>
              <a:t>We are very pleased with the outputs of this project. The team provided us with a number of recommendations and actions that will undoubtedly have a positive impact on the relationships we have with our supporters</a:t>
            </a:r>
            <a:r>
              <a:rPr lang="en-GB" sz="2000" dirty="0" smtClean="0">
                <a:solidFill>
                  <a:schemeClr val="bg1"/>
                </a:solidFill>
                <a:cs typeface="Arial" panose="020B0604020202020204" pitchFamily="34" charset="0"/>
              </a:rPr>
              <a:t>.” </a:t>
            </a:r>
            <a:endParaRPr lang="en-GB" sz="2000" dirty="0">
              <a:solidFill>
                <a:schemeClr val="bg1"/>
              </a:solidFill>
              <a:cs typeface="Arial" panose="020B0604020202020204" pitchFamily="34" charset="0"/>
            </a:endParaRPr>
          </a:p>
        </p:txBody>
      </p:sp>
      <p:pic>
        <p:nvPicPr>
          <p:cNvPr id="11268" name="Picture 4" descr="Image result for Diabetes UK"/>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95423" y="1494772"/>
            <a:ext cx="3335201" cy="72485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2"/>
          <p:cNvSpPr>
            <a:spLocks noChangeArrowheads="1"/>
          </p:cNvSpPr>
          <p:nvPr/>
        </p:nvSpPr>
        <p:spPr bwMode="auto">
          <a:xfrm>
            <a:off x="6141688" y="1711109"/>
            <a:ext cx="5099986" cy="340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rgbClr val="000000"/>
                </a:solidFill>
                <a:latin typeface="Arial" panose="020B0604020202020204" pitchFamily="34" charset="0"/>
              </a:defRPr>
            </a:lvl1pPr>
            <a:lvl2pPr marL="742950" indent="-285750">
              <a:defRPr sz="1400" b="1">
                <a:solidFill>
                  <a:srgbClr val="000000"/>
                </a:solidFill>
                <a:latin typeface="Arial" panose="020B0604020202020204" pitchFamily="34" charset="0"/>
              </a:defRPr>
            </a:lvl2pPr>
            <a:lvl3pPr marL="1143000" indent="-228600">
              <a:defRPr sz="1400" b="1">
                <a:solidFill>
                  <a:srgbClr val="000000"/>
                </a:solidFill>
                <a:latin typeface="Arial" panose="020B0604020202020204" pitchFamily="34" charset="0"/>
              </a:defRPr>
            </a:lvl3pPr>
            <a:lvl4pPr marL="1600200" indent="-228600">
              <a:defRPr sz="1400" b="1">
                <a:solidFill>
                  <a:srgbClr val="000000"/>
                </a:solidFill>
                <a:latin typeface="Arial" panose="020B0604020202020204" pitchFamily="34" charset="0"/>
              </a:defRPr>
            </a:lvl4pPr>
            <a:lvl5pPr marL="2057400" indent="-228600">
              <a:defRPr sz="1400" b="1">
                <a:solidFill>
                  <a:srgbClr val="000000"/>
                </a:solidFill>
                <a:latin typeface="Arial" panose="020B0604020202020204" pitchFamily="34" charset="0"/>
              </a:defRPr>
            </a:lvl5pPr>
            <a:lvl6pPr marL="2514600" indent="-228600" eaLnBrk="0" fontAlgn="base" hangingPunct="0">
              <a:spcBef>
                <a:spcPct val="0"/>
              </a:spcBef>
              <a:spcAft>
                <a:spcPct val="0"/>
              </a:spcAft>
              <a:defRPr sz="1400" b="1">
                <a:solidFill>
                  <a:srgbClr val="000000"/>
                </a:solidFill>
                <a:latin typeface="Arial" panose="020B0604020202020204" pitchFamily="34" charset="0"/>
              </a:defRPr>
            </a:lvl6pPr>
            <a:lvl7pPr marL="2971800" indent="-228600" eaLnBrk="0" fontAlgn="base" hangingPunct="0">
              <a:spcBef>
                <a:spcPct val="0"/>
              </a:spcBef>
              <a:spcAft>
                <a:spcPct val="0"/>
              </a:spcAft>
              <a:defRPr sz="1400" b="1">
                <a:solidFill>
                  <a:srgbClr val="000000"/>
                </a:solidFill>
                <a:latin typeface="Arial" panose="020B0604020202020204" pitchFamily="34" charset="0"/>
              </a:defRPr>
            </a:lvl7pPr>
            <a:lvl8pPr marL="3429000" indent="-228600" eaLnBrk="0" fontAlgn="base" hangingPunct="0">
              <a:spcBef>
                <a:spcPct val="0"/>
              </a:spcBef>
              <a:spcAft>
                <a:spcPct val="0"/>
              </a:spcAft>
              <a:defRPr sz="1400" b="1">
                <a:solidFill>
                  <a:srgbClr val="000000"/>
                </a:solidFill>
                <a:latin typeface="Arial" panose="020B0604020202020204" pitchFamily="34" charset="0"/>
              </a:defRPr>
            </a:lvl8pPr>
            <a:lvl9pPr marL="3886200" indent="-228600" eaLnBrk="0" fontAlgn="base" hangingPunct="0">
              <a:spcBef>
                <a:spcPct val="0"/>
              </a:spcBef>
              <a:spcAft>
                <a:spcPct val="0"/>
              </a:spcAft>
              <a:defRPr sz="1400" b="1">
                <a:solidFill>
                  <a:srgbClr val="000000"/>
                </a:solidFill>
                <a:latin typeface="Arial" panose="020B0604020202020204" pitchFamily="34" charset="0"/>
              </a:defRPr>
            </a:lvl9pPr>
          </a:lstStyle>
          <a:p>
            <a:pPr marL="171450" indent="-171450">
              <a:spcBef>
                <a:spcPts val="600"/>
              </a:spcBef>
              <a:buFont typeface="Arial" pitchFamily="34" charset="0"/>
              <a:buChar char="•"/>
              <a:defRPr/>
            </a:pPr>
            <a:r>
              <a:rPr lang="en-GB" sz="2000" b="0" dirty="0">
                <a:solidFill>
                  <a:srgbClr val="505759"/>
                </a:solidFill>
                <a:latin typeface="+mj-lt"/>
                <a:cs typeface="Arial" panose="020B0604020202020204" pitchFamily="34" charset="0"/>
              </a:rPr>
              <a:t>E</a:t>
            </a:r>
            <a:r>
              <a:rPr lang="en-GB" sz="2000" b="0" dirty="0" smtClean="0">
                <a:solidFill>
                  <a:srgbClr val="505759"/>
                </a:solidFill>
                <a:latin typeface="+mj-lt"/>
                <a:cs typeface="Arial" panose="020B0604020202020204" pitchFamily="34" charset="0"/>
              </a:rPr>
              <a:t>xternal </a:t>
            </a:r>
            <a:r>
              <a:rPr lang="en-GB" sz="2000" b="0" dirty="0">
                <a:solidFill>
                  <a:srgbClr val="505759"/>
                </a:solidFill>
                <a:latin typeface="+mj-lt"/>
                <a:cs typeface="Arial" panose="020B0604020202020204" pitchFamily="34" charset="0"/>
              </a:rPr>
              <a:t>evidence to support existing improvement initiatives</a:t>
            </a:r>
          </a:p>
          <a:p>
            <a:pPr marL="171450" indent="-171450">
              <a:spcBef>
                <a:spcPts val="600"/>
              </a:spcBef>
              <a:buFont typeface="Arial" pitchFamily="34" charset="0"/>
              <a:buChar char="•"/>
              <a:defRPr/>
            </a:pPr>
            <a:r>
              <a:rPr lang="en-GB" sz="2000" b="0" dirty="0">
                <a:solidFill>
                  <a:srgbClr val="505759"/>
                </a:solidFill>
                <a:latin typeface="+mj-lt"/>
                <a:cs typeface="Arial" panose="020B0604020202020204" pitchFamily="34" charset="0"/>
              </a:rPr>
              <a:t>N</a:t>
            </a:r>
            <a:r>
              <a:rPr lang="en-GB" sz="2000" b="0" dirty="0" smtClean="0">
                <a:solidFill>
                  <a:srgbClr val="505759"/>
                </a:solidFill>
                <a:latin typeface="+mj-lt"/>
                <a:cs typeface="Arial" panose="020B0604020202020204" pitchFamily="34" charset="0"/>
              </a:rPr>
              <a:t>ew</a:t>
            </a:r>
            <a:r>
              <a:rPr lang="en-GB" sz="2000" b="0" dirty="0">
                <a:solidFill>
                  <a:srgbClr val="505759"/>
                </a:solidFill>
                <a:latin typeface="+mj-lt"/>
                <a:cs typeface="Arial" panose="020B0604020202020204" pitchFamily="34" charset="0"/>
              </a:rPr>
              <a:t>, evidence based improvement areas for consideration</a:t>
            </a:r>
          </a:p>
          <a:p>
            <a:pPr marL="171450" indent="-171450">
              <a:spcBef>
                <a:spcPts val="600"/>
              </a:spcBef>
              <a:buFont typeface="Arial" pitchFamily="34" charset="0"/>
              <a:buChar char="•"/>
              <a:defRPr/>
            </a:pPr>
            <a:r>
              <a:rPr lang="en-GB" sz="2000" b="0" dirty="0">
                <a:solidFill>
                  <a:srgbClr val="505759"/>
                </a:solidFill>
                <a:latin typeface="+mj-lt"/>
                <a:cs typeface="Arial" panose="020B0604020202020204" pitchFamily="34" charset="0"/>
              </a:rPr>
              <a:t>H</a:t>
            </a:r>
            <a:r>
              <a:rPr lang="en-GB" sz="2000" b="0" dirty="0" smtClean="0">
                <a:solidFill>
                  <a:srgbClr val="505759"/>
                </a:solidFill>
                <a:latin typeface="+mj-lt"/>
                <a:cs typeface="Arial" panose="020B0604020202020204" pitchFamily="34" charset="0"/>
              </a:rPr>
              <a:t>ighlighted </a:t>
            </a:r>
            <a:r>
              <a:rPr lang="en-GB" sz="2000" b="0" dirty="0">
                <a:solidFill>
                  <a:srgbClr val="505759"/>
                </a:solidFill>
                <a:latin typeface="+mj-lt"/>
                <a:cs typeface="Arial" panose="020B0604020202020204" pitchFamily="34" charset="0"/>
              </a:rPr>
              <a:t>the benefits of engagement with staff and supporters in continuous improvement design and prioritisation</a:t>
            </a:r>
          </a:p>
          <a:p>
            <a:pPr marL="171450" indent="-171450">
              <a:spcBef>
                <a:spcPts val="600"/>
              </a:spcBef>
              <a:buFont typeface="Arial" pitchFamily="34" charset="0"/>
              <a:buChar char="•"/>
              <a:defRPr/>
            </a:pPr>
            <a:r>
              <a:rPr lang="en-GB" sz="2000" b="0" dirty="0" smtClean="0">
                <a:solidFill>
                  <a:srgbClr val="505759"/>
                </a:solidFill>
                <a:latin typeface="+mj-lt"/>
                <a:cs typeface="Arial" panose="020B0604020202020204" pitchFamily="34" charset="0"/>
              </a:rPr>
              <a:t>Skills </a:t>
            </a:r>
            <a:r>
              <a:rPr lang="en-GB" sz="2000" b="0" dirty="0">
                <a:solidFill>
                  <a:srgbClr val="505759"/>
                </a:solidFill>
                <a:latin typeface="+mj-lt"/>
                <a:cs typeface="Arial" panose="020B0604020202020204" pitchFamily="34" charset="0"/>
              </a:rPr>
              <a:t>transfer so Diabetes UK can continue to analyse and improve their existing processes </a:t>
            </a:r>
          </a:p>
        </p:txBody>
      </p:sp>
    </p:spTree>
    <p:extLst>
      <p:ext uri="{BB962C8B-B14F-4D97-AF65-F5344CB8AC3E}">
        <p14:creationId xmlns:p14="http://schemas.microsoft.com/office/powerpoint/2010/main" val="95263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5BB04E"/>
                </a:solidFill>
                <a:latin typeface="+mn-lt"/>
                <a:cs typeface="Arial" panose="020B0604020202020204" pitchFamily="34" charset="0"/>
              </a:rPr>
              <a:t>Processing donations more quickly</a:t>
            </a:r>
            <a:br>
              <a:rPr lang="en-GB" dirty="0">
                <a:solidFill>
                  <a:srgbClr val="5BB04E"/>
                </a:solidFill>
                <a:latin typeface="+mn-lt"/>
                <a:cs typeface="Arial" panose="020B0604020202020204" pitchFamily="34" charset="0"/>
              </a:rPr>
            </a:br>
            <a:endParaRPr lang="en-GB" dirty="0">
              <a:solidFill>
                <a:srgbClr val="5BB04E"/>
              </a:solidFill>
              <a:latin typeface="+mn-lt"/>
            </a:endParaRPr>
          </a:p>
        </p:txBody>
      </p:sp>
      <p:sp>
        <p:nvSpPr>
          <p:cNvPr id="7" name="Rectangle 32"/>
          <p:cNvSpPr>
            <a:spLocks noChangeArrowheads="1"/>
          </p:cNvSpPr>
          <p:nvPr/>
        </p:nvSpPr>
        <p:spPr bwMode="auto">
          <a:xfrm>
            <a:off x="5763160" y="2322307"/>
            <a:ext cx="6219476"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rgbClr val="000000"/>
                </a:solidFill>
                <a:latin typeface="Arial" panose="020B0604020202020204" pitchFamily="34" charset="0"/>
              </a:defRPr>
            </a:lvl1pPr>
            <a:lvl2pPr marL="742950" indent="-285750">
              <a:defRPr sz="1400" b="1">
                <a:solidFill>
                  <a:srgbClr val="000000"/>
                </a:solidFill>
                <a:latin typeface="Arial" panose="020B0604020202020204" pitchFamily="34" charset="0"/>
              </a:defRPr>
            </a:lvl2pPr>
            <a:lvl3pPr marL="1143000" indent="-228600">
              <a:defRPr sz="1400" b="1">
                <a:solidFill>
                  <a:srgbClr val="000000"/>
                </a:solidFill>
                <a:latin typeface="Arial" panose="020B0604020202020204" pitchFamily="34" charset="0"/>
              </a:defRPr>
            </a:lvl3pPr>
            <a:lvl4pPr marL="1600200" indent="-228600">
              <a:defRPr sz="1400" b="1">
                <a:solidFill>
                  <a:srgbClr val="000000"/>
                </a:solidFill>
                <a:latin typeface="Arial" panose="020B0604020202020204" pitchFamily="34" charset="0"/>
              </a:defRPr>
            </a:lvl4pPr>
            <a:lvl5pPr marL="2057400" indent="-228600">
              <a:defRPr sz="1400" b="1">
                <a:solidFill>
                  <a:srgbClr val="000000"/>
                </a:solidFill>
                <a:latin typeface="Arial" panose="020B0604020202020204" pitchFamily="34" charset="0"/>
              </a:defRPr>
            </a:lvl5pPr>
            <a:lvl6pPr marL="2514600" indent="-228600" eaLnBrk="0" fontAlgn="base" hangingPunct="0">
              <a:spcBef>
                <a:spcPct val="0"/>
              </a:spcBef>
              <a:spcAft>
                <a:spcPct val="0"/>
              </a:spcAft>
              <a:defRPr sz="1400" b="1">
                <a:solidFill>
                  <a:srgbClr val="000000"/>
                </a:solidFill>
                <a:latin typeface="Arial" panose="020B0604020202020204" pitchFamily="34" charset="0"/>
              </a:defRPr>
            </a:lvl6pPr>
            <a:lvl7pPr marL="2971800" indent="-228600" eaLnBrk="0" fontAlgn="base" hangingPunct="0">
              <a:spcBef>
                <a:spcPct val="0"/>
              </a:spcBef>
              <a:spcAft>
                <a:spcPct val="0"/>
              </a:spcAft>
              <a:defRPr sz="1400" b="1">
                <a:solidFill>
                  <a:srgbClr val="000000"/>
                </a:solidFill>
                <a:latin typeface="Arial" panose="020B0604020202020204" pitchFamily="34" charset="0"/>
              </a:defRPr>
            </a:lvl7pPr>
            <a:lvl8pPr marL="3429000" indent="-228600" eaLnBrk="0" fontAlgn="base" hangingPunct="0">
              <a:spcBef>
                <a:spcPct val="0"/>
              </a:spcBef>
              <a:spcAft>
                <a:spcPct val="0"/>
              </a:spcAft>
              <a:defRPr sz="1400" b="1">
                <a:solidFill>
                  <a:srgbClr val="000000"/>
                </a:solidFill>
                <a:latin typeface="Arial" panose="020B0604020202020204" pitchFamily="34" charset="0"/>
              </a:defRPr>
            </a:lvl8pPr>
            <a:lvl9pPr marL="3886200" indent="-228600" eaLnBrk="0" fontAlgn="base" hangingPunct="0">
              <a:spcBef>
                <a:spcPct val="0"/>
              </a:spcBef>
              <a:spcAft>
                <a:spcPct val="0"/>
              </a:spcAft>
              <a:defRPr sz="1400" b="1">
                <a:solidFill>
                  <a:srgbClr val="000000"/>
                </a:solidFill>
                <a:latin typeface="Arial" panose="020B0604020202020204" pitchFamily="34" charset="0"/>
              </a:defRPr>
            </a:lvl9pPr>
          </a:lstStyle>
          <a:p>
            <a:pPr marL="158368" indent="-158368">
              <a:spcBef>
                <a:spcPts val="554"/>
              </a:spcBef>
              <a:buFont typeface="Arial" pitchFamily="34" charset="0"/>
              <a:buChar char="•"/>
              <a:defRPr/>
            </a:pPr>
            <a:r>
              <a:rPr lang="en-GB" sz="2000" b="0" dirty="0" smtClean="0">
                <a:solidFill>
                  <a:srgbClr val="505759"/>
                </a:solidFill>
                <a:latin typeface="+mj-lt"/>
                <a:cs typeface="Arial" panose="020B0604020202020204" pitchFamily="34" charset="0"/>
              </a:rPr>
              <a:t>Validated recent process improvements </a:t>
            </a:r>
          </a:p>
          <a:p>
            <a:pPr marL="158368" indent="-158368">
              <a:spcBef>
                <a:spcPts val="554"/>
              </a:spcBef>
              <a:buFont typeface="Arial" pitchFamily="34" charset="0"/>
              <a:buChar char="•"/>
              <a:defRPr/>
            </a:pPr>
            <a:r>
              <a:rPr lang="en-GB" sz="2000" b="0" dirty="0" smtClean="0">
                <a:solidFill>
                  <a:srgbClr val="505759"/>
                </a:solidFill>
                <a:latin typeface="+mj-lt"/>
                <a:cs typeface="Arial" panose="020B0604020202020204" pitchFamily="34" charset="0"/>
              </a:rPr>
              <a:t>Gave senior management confidence that process was sound.</a:t>
            </a:r>
          </a:p>
          <a:p>
            <a:pPr marL="158368" indent="-158368">
              <a:spcBef>
                <a:spcPts val="554"/>
              </a:spcBef>
              <a:buFont typeface="Arial" pitchFamily="34" charset="0"/>
              <a:buChar char="•"/>
              <a:defRPr/>
            </a:pPr>
            <a:r>
              <a:rPr lang="en-GB" sz="2000" b="0" dirty="0" smtClean="0">
                <a:solidFill>
                  <a:srgbClr val="505759"/>
                </a:solidFill>
                <a:latin typeface="+mj-lt"/>
                <a:cs typeface="Arial" panose="020B0604020202020204" pitchFamily="34" charset="0"/>
              </a:rPr>
              <a:t>Identified principal bottlenecks and where additional resources may be needed </a:t>
            </a:r>
          </a:p>
          <a:p>
            <a:pPr marL="158368" indent="-158368">
              <a:spcBef>
                <a:spcPts val="554"/>
              </a:spcBef>
              <a:buFont typeface="Arial" pitchFamily="34" charset="0"/>
              <a:buChar char="•"/>
              <a:defRPr/>
            </a:pPr>
            <a:r>
              <a:rPr lang="en-GB" sz="2000" b="0" dirty="0" smtClean="0">
                <a:solidFill>
                  <a:srgbClr val="505759"/>
                </a:solidFill>
                <a:latin typeface="+mj-lt"/>
                <a:cs typeface="Arial" panose="020B0604020202020204" pitchFamily="34" charset="0"/>
              </a:rPr>
              <a:t>Recommended some practical options for improving operational layout and donation triaging</a:t>
            </a:r>
            <a:endParaRPr lang="en-GB" sz="2000" b="0" dirty="0">
              <a:solidFill>
                <a:srgbClr val="505759"/>
              </a:solidFill>
              <a:latin typeface="+mj-lt"/>
              <a:cs typeface="Arial" panose="020B0604020202020204" pitchFamily="34" charset="0"/>
            </a:endParaRPr>
          </a:p>
        </p:txBody>
      </p:sp>
      <p:sp>
        <p:nvSpPr>
          <p:cNvPr id="9" name="Subtitle 2"/>
          <p:cNvSpPr txBox="1">
            <a:spLocks/>
          </p:cNvSpPr>
          <p:nvPr/>
        </p:nvSpPr>
        <p:spPr>
          <a:xfrm>
            <a:off x="1668192" y="3988011"/>
            <a:ext cx="4094968" cy="1893519"/>
          </a:xfrm>
          <a:prstGeom prst="rect">
            <a:avLst/>
          </a:prstGeom>
        </p:spPr>
        <p:txBody>
          <a:bodyP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b="1" kern="120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dirty="0">
              <a:solidFill>
                <a:srgbClr val="C00000"/>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3"/>
          <a:srcRect b="20714"/>
          <a:stretch/>
        </p:blipFill>
        <p:spPr>
          <a:xfrm>
            <a:off x="457229" y="1779492"/>
            <a:ext cx="4850527" cy="2743739"/>
          </a:xfrm>
          <a:prstGeom prst="rect">
            <a:avLst/>
          </a:prstGeom>
        </p:spPr>
      </p:pic>
      <p:sp>
        <p:nvSpPr>
          <p:cNvPr id="13" name="TextBox 12"/>
          <p:cNvSpPr txBox="1"/>
          <p:nvPr/>
        </p:nvSpPr>
        <p:spPr>
          <a:xfrm>
            <a:off x="5889172" y="6019388"/>
            <a:ext cx="5766380" cy="584775"/>
          </a:xfrm>
          <a:prstGeom prst="rect">
            <a:avLst/>
          </a:prstGeom>
          <a:solidFill>
            <a:srgbClr val="505759"/>
          </a:solidFill>
          <a:ln>
            <a:solidFill>
              <a:srgbClr val="505759"/>
            </a:solidFill>
          </a:ln>
        </p:spPr>
        <p:txBody>
          <a:bodyPr wrap="square" rtlCol="0">
            <a:spAutoFit/>
          </a:bodyPr>
          <a:lstStyle/>
          <a:p>
            <a:pPr defTabSz="634602">
              <a:lnSpc>
                <a:spcPct val="80000"/>
              </a:lnSpc>
              <a:defRPr/>
            </a:pPr>
            <a:r>
              <a:rPr lang="en-GB" altLang="en-US" sz="2000" dirty="0">
                <a:solidFill>
                  <a:schemeClr val="bg1"/>
                </a:solidFill>
                <a:latin typeface="Arial" panose="020B0604020202020204" pitchFamily="34" charset="0"/>
                <a:cs typeface="Arial" panose="020B0604020202020204" pitchFamily="34" charset="0"/>
              </a:rPr>
              <a:t>‘It has been really helpful to have an independent set of eyes look at our </a:t>
            </a:r>
            <a:r>
              <a:rPr lang="en-GB" altLang="en-US" sz="2000" dirty="0" smtClean="0">
                <a:solidFill>
                  <a:schemeClr val="bg1"/>
                </a:solidFill>
                <a:latin typeface="Arial" panose="020B0604020202020204" pitchFamily="34" charset="0"/>
                <a:cs typeface="Arial" panose="020B0604020202020204" pitchFamily="34" charset="0"/>
              </a:rPr>
              <a:t>processes</a:t>
            </a:r>
            <a:r>
              <a:rPr lang="en-GB" altLang="en-US" sz="1600" dirty="0" smtClean="0">
                <a:solidFill>
                  <a:schemeClr val="bg1"/>
                </a:solidFill>
                <a:latin typeface="Arial" panose="020B0604020202020204" pitchFamily="34" charset="0"/>
                <a:cs typeface="Arial" panose="020B0604020202020204" pitchFamily="34" charset="0"/>
              </a:rPr>
              <a:t>’</a:t>
            </a:r>
            <a:endParaRPr lang="en-GB" sz="1600" i="1"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828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Pro Bono OR">
      <a:dk1>
        <a:srgbClr val="5BB030"/>
      </a:dk1>
      <a:lt1>
        <a:sysClr val="window" lastClr="FFFFFF"/>
      </a:lt1>
      <a:dk2>
        <a:srgbClr val="505759"/>
      </a:dk2>
      <a:lt2>
        <a:srgbClr val="E7E6E6"/>
      </a:lt2>
      <a:accent1>
        <a:srgbClr val="5B9BD5"/>
      </a:accent1>
      <a:accent2>
        <a:srgbClr val="ED7D31"/>
      </a:accent2>
      <a:accent3>
        <a:srgbClr val="A5A5A5"/>
      </a:accent3>
      <a:accent4>
        <a:srgbClr val="FFC000"/>
      </a:accent4>
      <a:accent5>
        <a:srgbClr val="4472C4"/>
      </a:accent5>
      <a:accent6>
        <a:srgbClr val="70AD47"/>
      </a:accent6>
      <a:hlink>
        <a:srgbClr val="5BB030"/>
      </a:hlink>
      <a:folHlink>
        <a:srgbClr val="954F72"/>
      </a:folHlink>
    </a:clrScheme>
    <a:fontScheme name="The OR Society">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6232</TotalTime>
  <Words>967</Words>
  <Application>Microsoft Office PowerPoint</Application>
  <PresentationFormat>Widescreen</PresentationFormat>
  <Paragraphs>96</Paragraphs>
  <Slides>18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Unicode MS</vt:lpstr>
      <vt:lpstr>Calibri</vt:lpstr>
      <vt:lpstr>Roboto Light</vt:lpstr>
      <vt:lpstr>Roboto Medium</vt:lpstr>
      <vt:lpstr>Wingdings</vt:lpstr>
      <vt:lpstr>Office Theme</vt:lpstr>
      <vt:lpstr>Fundraising and Operational Research</vt:lpstr>
      <vt:lpstr>Notes for the reader</vt:lpstr>
      <vt:lpstr>Contents</vt:lpstr>
      <vt:lpstr>The sharp end: facing insolvency</vt:lpstr>
      <vt:lpstr>The sharp end: facing insolvency</vt:lpstr>
      <vt:lpstr>Some examples of OR helping with funding</vt:lpstr>
      <vt:lpstr>Analysing supporters and donations </vt:lpstr>
      <vt:lpstr>Process Analysis for Continuous Improvement </vt:lpstr>
      <vt:lpstr>Processing donations more quickly </vt:lpstr>
      <vt:lpstr>PowerPoint Presentation</vt:lpstr>
      <vt:lpstr>Getting the evidence, telling the story </vt:lpstr>
      <vt:lpstr>Measuring the Impact of Supported Projects </vt:lpstr>
      <vt:lpstr>Other</vt:lpstr>
      <vt:lpstr>How OR can help more generally</vt:lpstr>
      <vt:lpstr>More generally…</vt:lpstr>
      <vt:lpstr>…and…</vt:lpstr>
      <vt:lpstr>And for grantmakers…</vt:lpstr>
      <vt:lpstr>Thank you!</vt:lpstr>
    </vt:vector>
  </TitlesOfParts>
  <Company>Operational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Nomsa Sibanda</dc:creator>
  <cp:lastModifiedBy>Amy Hughes</cp:lastModifiedBy>
  <cp:revision>70</cp:revision>
  <dcterms:created xsi:type="dcterms:W3CDTF">2018-04-16T15:02:05Z</dcterms:created>
  <dcterms:modified xsi:type="dcterms:W3CDTF">2018-10-26T14:10:35Z</dcterms:modified>
</cp:coreProperties>
</file>