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37"/>
  </p:notesMasterIdLst>
  <p:sldIdLst>
    <p:sldId id="417" r:id="rId6"/>
    <p:sldId id="258" r:id="rId7"/>
    <p:sldId id="259" r:id="rId8"/>
    <p:sldId id="415" r:id="rId9"/>
    <p:sldId id="453" r:id="rId10"/>
    <p:sldId id="305" r:id="rId11"/>
    <p:sldId id="257" r:id="rId12"/>
    <p:sldId id="292" r:id="rId13"/>
    <p:sldId id="293" r:id="rId14"/>
    <p:sldId id="413" r:id="rId15"/>
    <p:sldId id="414" r:id="rId16"/>
    <p:sldId id="409" r:id="rId17"/>
    <p:sldId id="280" r:id="rId18"/>
    <p:sldId id="276" r:id="rId19"/>
    <p:sldId id="480" r:id="rId20"/>
    <p:sldId id="269" r:id="rId21"/>
    <p:sldId id="288" r:id="rId22"/>
    <p:sldId id="263" r:id="rId23"/>
    <p:sldId id="289" r:id="rId24"/>
    <p:sldId id="291" r:id="rId25"/>
    <p:sldId id="418" r:id="rId26"/>
    <p:sldId id="264" r:id="rId27"/>
    <p:sldId id="481" r:id="rId28"/>
    <p:sldId id="486" r:id="rId29"/>
    <p:sldId id="301" r:id="rId30"/>
    <p:sldId id="300" r:id="rId31"/>
    <p:sldId id="482" r:id="rId32"/>
    <p:sldId id="437" r:id="rId33"/>
    <p:sldId id="485" r:id="rId34"/>
    <p:sldId id="487"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p:cViewPr varScale="1">
        <p:scale>
          <a:sx n="82" d="100"/>
          <a:sy n="82" d="100"/>
        </p:scale>
        <p:origin x="61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https://eifoundation-my.sharepoint.com/personal/william_teager_eif_org_uk/Documents/Desktop/NI%20Home/180111_NILateSpend_Analysis_WT_2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eifoundation-my.sharepoint.com/personal/william_teager_eif_org_uk/Documents/Desktop/NI%20Home/180111_NILateSpend_Analysis_WT_2dat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eifoundation-my.sharepoint.com/personal/william_teager_eif_org_uk/Documents/Desktop/NI%20Home/180111_NILateSpend_Analysis_WT_2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'[180111_NILateSpend_Analysis_WT_2data.xlsx]A3 Gaphs'!$F$86</c:f>
          <c:strCache>
            <c:ptCount val="1"/>
            <c:pt idx="0">
              <c:v>Average spend: £272 per person</c:v>
            </c:pt>
          </c:strCache>
        </c:strRef>
      </c:tx>
      <c:layout>
        <c:manualLayout>
          <c:xMode val="edge"/>
          <c:yMode val="edge"/>
          <c:x val="0.32495470278185457"/>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069989551062303E-2"/>
          <c:y val="9.2682764948819676E-2"/>
          <c:w val="0.87410701480643582"/>
          <c:h val="0.63313224968223558"/>
        </c:manualLayout>
      </c:layout>
      <c:barChart>
        <c:barDir val="col"/>
        <c:grouping val="percentStacked"/>
        <c:varyColors val="0"/>
        <c:ser>
          <c:idx val="0"/>
          <c:order val="0"/>
          <c:tx>
            <c:strRef>
              <c:f>'[180111_NILateSpend_Analysis_WT_2data.xlsx]A3 Gaphs'!$C$58</c:f>
              <c:strCache>
                <c:ptCount val="1"/>
                <c:pt idx="0">
                  <c:v>Crime and antisocial behaviour</c:v>
                </c:pt>
              </c:strCache>
            </c:strRef>
          </c:tx>
          <c:spPr>
            <a:solidFill>
              <a:schemeClr val="accent1"/>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Gaphs'!$C$59:$C$63</c:f>
              <c:numCache>
                <c:formatCode>_("£"* #,##0.00_);_("£"* \(#,##0.00\);_("£"* "-"??_);_(@_)</c:formatCode>
                <c:ptCount val="5"/>
                <c:pt idx="0">
                  <c:v>138.5562371948582</c:v>
                </c:pt>
                <c:pt idx="1">
                  <c:v>110.80177113383093</c:v>
                </c:pt>
                <c:pt idx="2">
                  <c:v>92.563116084271144</c:v>
                </c:pt>
                <c:pt idx="3">
                  <c:v>86.30876577272214</c:v>
                </c:pt>
                <c:pt idx="4">
                  <c:v>98.736016538078701</c:v>
                </c:pt>
              </c:numCache>
            </c:numRef>
          </c:val>
          <c:extLst>
            <c:ext xmlns:c16="http://schemas.microsoft.com/office/drawing/2014/chart" uri="{C3380CC4-5D6E-409C-BE32-E72D297353CC}">
              <c16:uniqueId val="{00000000-7C29-4F9E-82AA-F8CEC145C9E6}"/>
            </c:ext>
          </c:extLst>
        </c:ser>
        <c:ser>
          <c:idx val="2"/>
          <c:order val="1"/>
          <c:tx>
            <c:strRef>
              <c:f>'[180111_NILateSpend_Analysis_WT_2data.xlsx]A3 Gaphs'!$E$58</c:f>
              <c:strCache>
                <c:ptCount val="1"/>
                <c:pt idx="0">
                  <c:v>Child protection and safeguarding</c:v>
                </c:pt>
              </c:strCache>
            </c:strRef>
          </c:tx>
          <c:spPr>
            <a:solidFill>
              <a:schemeClr val="accent3"/>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Gaphs'!$E$59:$E$63</c:f>
              <c:numCache>
                <c:formatCode>_("£"* #,##0.00_);_("£"* \(#,##0.00\);_("£"* "-"??_);_(@_)</c:formatCode>
                <c:ptCount val="5"/>
                <c:pt idx="0">
                  <c:v>122.97625959938294</c:v>
                </c:pt>
                <c:pt idx="1">
                  <c:v>133.21097624732701</c:v>
                </c:pt>
                <c:pt idx="2">
                  <c:v>97.934001002354307</c:v>
                </c:pt>
                <c:pt idx="3">
                  <c:v>104.08055676643494</c:v>
                </c:pt>
                <c:pt idx="4">
                  <c:v>98.046428397035314</c:v>
                </c:pt>
              </c:numCache>
            </c:numRef>
          </c:val>
          <c:extLst>
            <c:ext xmlns:c16="http://schemas.microsoft.com/office/drawing/2014/chart" uri="{C3380CC4-5D6E-409C-BE32-E72D297353CC}">
              <c16:uniqueId val="{00000001-7C29-4F9E-82AA-F8CEC145C9E6}"/>
            </c:ext>
          </c:extLst>
        </c:ser>
        <c:ser>
          <c:idx val="5"/>
          <c:order val="2"/>
          <c:tx>
            <c:strRef>
              <c:f>'[180111_NILateSpend_Analysis_WT_2data.xlsx]A3 Gaphs'!$H$58</c:f>
              <c:strCache>
                <c:ptCount val="1"/>
                <c:pt idx="0">
                  <c:v>Youth economic inactivity</c:v>
                </c:pt>
              </c:strCache>
            </c:strRef>
          </c:tx>
          <c:spPr>
            <a:solidFill>
              <a:schemeClr val="accent6"/>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Gaphs'!$H$59:$H$63</c:f>
              <c:numCache>
                <c:formatCode>_("£"* #,##0.00_);_("£"* \(#,##0.00\);_("£"* "-"??_);_(@_)</c:formatCode>
                <c:ptCount val="5"/>
                <c:pt idx="0">
                  <c:v>63.669758672468106</c:v>
                </c:pt>
                <c:pt idx="1">
                  <c:v>70.338725480836942</c:v>
                </c:pt>
                <c:pt idx="2">
                  <c:v>50.190767034240196</c:v>
                </c:pt>
                <c:pt idx="3">
                  <c:v>46.980326721434714</c:v>
                </c:pt>
                <c:pt idx="4">
                  <c:v>42.991204505603712</c:v>
                </c:pt>
              </c:numCache>
            </c:numRef>
          </c:val>
          <c:extLst>
            <c:ext xmlns:c16="http://schemas.microsoft.com/office/drawing/2014/chart" uri="{C3380CC4-5D6E-409C-BE32-E72D297353CC}">
              <c16:uniqueId val="{00000002-7C29-4F9E-82AA-F8CEC145C9E6}"/>
            </c:ext>
          </c:extLst>
        </c:ser>
        <c:ser>
          <c:idx val="1"/>
          <c:order val="3"/>
          <c:tx>
            <c:strRef>
              <c:f>'[180111_NILateSpend_Analysis_WT_2data.xlsx]A3 Gaphs'!$D$58</c:f>
              <c:strCache>
                <c:ptCount val="1"/>
                <c:pt idx="0">
                  <c:v>School absence and exclusion</c:v>
                </c:pt>
              </c:strCache>
            </c:strRef>
          </c:tx>
          <c:spPr>
            <a:solidFill>
              <a:schemeClr val="accent2"/>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Gaphs'!$D$59:$D$63</c:f>
              <c:numCache>
                <c:formatCode>_("£"* #,##0.00_);_("£"* \(#,##0.00\);_("£"* "-"??_);_(@_)</c:formatCode>
                <c:ptCount val="5"/>
                <c:pt idx="0">
                  <c:v>26.891945925752161</c:v>
                </c:pt>
                <c:pt idx="1">
                  <c:v>23.837403949869348</c:v>
                </c:pt>
                <c:pt idx="2">
                  <c:v>20.507877111457084</c:v>
                </c:pt>
                <c:pt idx="3">
                  <c:v>22.830764206330265</c:v>
                </c:pt>
                <c:pt idx="4">
                  <c:v>20.306934766683035</c:v>
                </c:pt>
              </c:numCache>
            </c:numRef>
          </c:val>
          <c:extLst>
            <c:ext xmlns:c16="http://schemas.microsoft.com/office/drawing/2014/chart" uri="{C3380CC4-5D6E-409C-BE32-E72D297353CC}">
              <c16:uniqueId val="{00000003-7C29-4F9E-82AA-F8CEC145C9E6}"/>
            </c:ext>
          </c:extLst>
        </c:ser>
        <c:ser>
          <c:idx val="3"/>
          <c:order val="4"/>
          <c:tx>
            <c:strRef>
              <c:f>'[180111_NILateSpend_Analysis_WT_2data.xlsx]A3 Gaphs'!$F$58</c:f>
              <c:strCache>
                <c:ptCount val="1"/>
                <c:pt idx="0">
                  <c:v>Child mental health problems</c:v>
                </c:pt>
              </c:strCache>
            </c:strRef>
          </c:tx>
          <c:spPr>
            <a:solidFill>
              <a:schemeClr val="accent4"/>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Gaphs'!$F$59:$F$63</c:f>
              <c:numCache>
                <c:formatCode>_("£"* #,##0.00_);_("£"* \(#,##0.00\);_("£"* "-"??_);_(@_)</c:formatCode>
                <c:ptCount val="5"/>
                <c:pt idx="0">
                  <c:v>4.6005788555222349</c:v>
                </c:pt>
                <c:pt idx="1">
                  <c:v>2.9563635818255358</c:v>
                </c:pt>
                <c:pt idx="2">
                  <c:v>2.6854443533378465</c:v>
                </c:pt>
                <c:pt idx="3">
                  <c:v>2.4035255484789841</c:v>
                </c:pt>
                <c:pt idx="4">
                  <c:v>3.0869912671854407</c:v>
                </c:pt>
              </c:numCache>
            </c:numRef>
          </c:val>
          <c:extLst>
            <c:ext xmlns:c16="http://schemas.microsoft.com/office/drawing/2014/chart" uri="{C3380CC4-5D6E-409C-BE32-E72D297353CC}">
              <c16:uniqueId val="{00000004-7C29-4F9E-82AA-F8CEC145C9E6}"/>
            </c:ext>
          </c:extLst>
        </c:ser>
        <c:ser>
          <c:idx val="4"/>
          <c:order val="5"/>
          <c:tx>
            <c:strRef>
              <c:f>'[180111_NILateSpend_Analysis_WT_2data.xlsx]A3 Gaphs'!$G$58</c:f>
              <c:strCache>
                <c:ptCount val="1"/>
                <c:pt idx="0">
                  <c:v>Youth substance misuse</c:v>
                </c:pt>
              </c:strCache>
            </c:strRef>
          </c:tx>
          <c:spPr>
            <a:solidFill>
              <a:schemeClr val="accent5"/>
            </a:solidFill>
            <a:ln>
              <a:noFill/>
            </a:ln>
            <a:effectLst/>
          </c:spPr>
          <c:invertIfNegative val="0"/>
          <c:cat>
            <c:strRef>
              <c:f>'[180111_NILateSpend_Analysis_WT_2data.xlsx]A3 Gaphs'!$B$59:$B$63</c:f>
              <c:strCache>
                <c:ptCount val="5"/>
                <c:pt idx="0">
                  <c:v>Belfast</c:v>
                </c:pt>
                <c:pt idx="1">
                  <c:v>Western</c:v>
                </c:pt>
                <c:pt idx="2">
                  <c:v>Northern</c:v>
                </c:pt>
                <c:pt idx="3">
                  <c:v>Southern</c:v>
                </c:pt>
                <c:pt idx="4">
                  <c:v>South Eastern</c:v>
                </c:pt>
              </c:strCache>
            </c:strRef>
          </c:cat>
          <c:val>
            <c:numRef>
              <c:f>'[180111_NILateSpend_Analysis_WT_2data.xlsx]A3 Gaphs'!$G$59:$G$63</c:f>
              <c:numCache>
                <c:formatCode>_("£"* #,##0.00_);_("£"* \(#,##0.00\);_("£"* "-"??_);_(@_)</c:formatCode>
                <c:ptCount val="5"/>
                <c:pt idx="0">
                  <c:v>0.75748522170769461</c:v>
                </c:pt>
                <c:pt idx="1">
                  <c:v>0.40333891975500724</c:v>
                </c:pt>
                <c:pt idx="2">
                  <c:v>0.20575668213536225</c:v>
                </c:pt>
                <c:pt idx="3">
                  <c:v>0.1518019176493047</c:v>
                </c:pt>
                <c:pt idx="4">
                  <c:v>0.29979529705730323</c:v>
                </c:pt>
              </c:numCache>
            </c:numRef>
          </c:val>
          <c:extLst>
            <c:ext xmlns:c16="http://schemas.microsoft.com/office/drawing/2014/chart" uri="{C3380CC4-5D6E-409C-BE32-E72D297353CC}">
              <c16:uniqueId val="{00000005-7C29-4F9E-82AA-F8CEC145C9E6}"/>
            </c:ext>
          </c:extLst>
        </c:ser>
        <c:dLbls>
          <c:showLegendKey val="0"/>
          <c:showVal val="0"/>
          <c:showCatName val="0"/>
          <c:showSerName val="0"/>
          <c:showPercent val="0"/>
          <c:showBubbleSize val="0"/>
        </c:dLbls>
        <c:gapWidth val="150"/>
        <c:overlap val="100"/>
        <c:axId val="743343608"/>
        <c:axId val="743344592"/>
      </c:barChart>
      <c:catAx>
        <c:axId val="74334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3344592"/>
        <c:crosses val="autoZero"/>
        <c:auto val="1"/>
        <c:lblAlgn val="ctr"/>
        <c:lblOffset val="100"/>
        <c:noMultiLvlLbl val="0"/>
      </c:catAx>
      <c:valAx>
        <c:axId val="743344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3343608"/>
        <c:crosses val="autoZero"/>
        <c:crossBetween val="between"/>
      </c:valAx>
      <c:spPr>
        <a:noFill/>
        <a:ln>
          <a:noFill/>
        </a:ln>
        <a:effectLst/>
      </c:spPr>
    </c:plotArea>
    <c:legend>
      <c:legendPos val="b"/>
      <c:layout>
        <c:manualLayout>
          <c:xMode val="edge"/>
          <c:yMode val="edge"/>
          <c:x val="8.8825994772880418E-2"/>
          <c:y val="0.81187286215407806"/>
          <c:w val="0.83563101487314084"/>
          <c:h val="0.164661101459663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34467324310237E-2"/>
          <c:y val="3.256114232584318E-2"/>
          <c:w val="0.86554307705288691"/>
          <c:h val="0.63487448113479805"/>
        </c:manualLayout>
      </c:layout>
      <c:lineChart>
        <c:grouping val="standard"/>
        <c:varyColors val="0"/>
        <c:ser>
          <c:idx val="1"/>
          <c:order val="0"/>
          <c:tx>
            <c:strRef>
              <c:f>'[180111_NILateSpend_Analysis_WT_2data.xlsx]A3 Gaphs'!$Q$156</c:f>
              <c:strCache>
                <c:ptCount val="1"/>
                <c:pt idx="0">
                  <c:v>Personal Social Services Spend - Families (£m)</c:v>
                </c:pt>
              </c:strCache>
            </c:strRef>
          </c:tx>
          <c:spPr>
            <a:ln w="28575" cap="rnd">
              <a:solidFill>
                <a:schemeClr val="accent2"/>
              </a:solidFill>
              <a:prstDash val="sysDash"/>
              <a:round/>
            </a:ln>
            <a:effectLst/>
          </c:spPr>
          <c:marker>
            <c:symbol val="none"/>
          </c:marker>
          <c:cat>
            <c:strRef>
              <c:f>'[180111_NILateSpend_Analysis_WT_2data.xlsx]A3 Gaphs'!$B$157:$B$162</c:f>
              <c:strCache>
                <c:ptCount val="6"/>
                <c:pt idx="0">
                  <c:v>11-12</c:v>
                </c:pt>
                <c:pt idx="1">
                  <c:v>12-13</c:v>
                </c:pt>
                <c:pt idx="2">
                  <c:v>13-14</c:v>
                </c:pt>
                <c:pt idx="3">
                  <c:v>14-15</c:v>
                </c:pt>
                <c:pt idx="4">
                  <c:v>15-16</c:v>
                </c:pt>
                <c:pt idx="5">
                  <c:v>16-17</c:v>
                </c:pt>
              </c:strCache>
            </c:strRef>
          </c:cat>
          <c:val>
            <c:numRef>
              <c:f>'[180111_NILateSpend_Analysis_WT_2data.xlsx]A3 Gaphs'!$Q$157:$Q$162</c:f>
              <c:numCache>
                <c:formatCode>0.00</c:formatCode>
                <c:ptCount val="6"/>
                <c:pt idx="0">
                  <c:v>100</c:v>
                </c:pt>
                <c:pt idx="1">
                  <c:v>97.943428732733921</c:v>
                </c:pt>
                <c:pt idx="2">
                  <c:v>106.67795837279448</c:v>
                </c:pt>
                <c:pt idx="3">
                  <c:v>107.95991866026755</c:v>
                </c:pt>
                <c:pt idx="4">
                  <c:v>110.59321919934146</c:v>
                </c:pt>
              </c:numCache>
            </c:numRef>
          </c:val>
          <c:smooth val="0"/>
          <c:extLst>
            <c:ext xmlns:c16="http://schemas.microsoft.com/office/drawing/2014/chart" uri="{C3380CC4-5D6E-409C-BE32-E72D297353CC}">
              <c16:uniqueId val="{00000000-DCE0-4D6D-8416-C9651C8D2429}"/>
            </c:ext>
          </c:extLst>
        </c:ser>
        <c:ser>
          <c:idx val="3"/>
          <c:order val="1"/>
          <c:tx>
            <c:strRef>
              <c:f>'[180111_NILateSpend_Analysis_WT_2data.xlsx]A3 Gaphs'!$N$156</c:f>
              <c:strCache>
                <c:ptCount val="1"/>
                <c:pt idx="0">
                  <c:v>Looked after children</c:v>
                </c:pt>
              </c:strCache>
            </c:strRef>
          </c:tx>
          <c:spPr>
            <a:ln w="28575" cap="rnd">
              <a:solidFill>
                <a:schemeClr val="accent4"/>
              </a:solidFill>
              <a:round/>
            </a:ln>
            <a:effectLst/>
          </c:spPr>
          <c:marker>
            <c:symbol val="none"/>
          </c:marker>
          <c:cat>
            <c:strRef>
              <c:f>'[180111_NILateSpend_Analysis_WT_2data.xlsx]A3 Gaphs'!$B$157:$B$162</c:f>
              <c:strCache>
                <c:ptCount val="6"/>
                <c:pt idx="0">
                  <c:v>11-12</c:v>
                </c:pt>
                <c:pt idx="1">
                  <c:v>12-13</c:v>
                </c:pt>
                <c:pt idx="2">
                  <c:v>13-14</c:v>
                </c:pt>
                <c:pt idx="3">
                  <c:v>14-15</c:v>
                </c:pt>
                <c:pt idx="4">
                  <c:v>15-16</c:v>
                </c:pt>
                <c:pt idx="5">
                  <c:v>16-17</c:v>
                </c:pt>
              </c:strCache>
            </c:strRef>
          </c:cat>
          <c:val>
            <c:numRef>
              <c:f>'[180111_NILateSpend_Analysis_WT_2data.xlsx]A3 Gaphs'!$N$157:$N$162</c:f>
              <c:numCache>
                <c:formatCode>0.00</c:formatCode>
                <c:ptCount val="6"/>
                <c:pt idx="0">
                  <c:v>100</c:v>
                </c:pt>
                <c:pt idx="1">
                  <c:v>106.16490166414523</c:v>
                </c:pt>
                <c:pt idx="2">
                  <c:v>108.09379727685324</c:v>
                </c:pt>
                <c:pt idx="3">
                  <c:v>108.73676248108926</c:v>
                </c:pt>
                <c:pt idx="4">
                  <c:v>109.30408472012103</c:v>
                </c:pt>
                <c:pt idx="5">
                  <c:v>112.821482602118</c:v>
                </c:pt>
              </c:numCache>
            </c:numRef>
          </c:val>
          <c:smooth val="0"/>
          <c:extLst>
            <c:ext xmlns:c16="http://schemas.microsoft.com/office/drawing/2014/chart" uri="{C3380CC4-5D6E-409C-BE32-E72D297353CC}">
              <c16:uniqueId val="{00000001-DCE0-4D6D-8416-C9651C8D2429}"/>
            </c:ext>
          </c:extLst>
        </c:ser>
        <c:ser>
          <c:idx val="2"/>
          <c:order val="2"/>
          <c:tx>
            <c:strRef>
              <c:f>'[180111_NILateSpend_Analysis_WT_2data.xlsx]A3 Gaphs'!$O$156</c:f>
              <c:strCache>
                <c:ptCount val="1"/>
                <c:pt idx="0">
                  <c:v>Child Protection Register</c:v>
                </c:pt>
              </c:strCache>
            </c:strRef>
          </c:tx>
          <c:spPr>
            <a:ln w="28575" cap="rnd">
              <a:solidFill>
                <a:schemeClr val="accent3"/>
              </a:solidFill>
              <a:round/>
            </a:ln>
            <a:effectLst/>
          </c:spPr>
          <c:marker>
            <c:symbol val="none"/>
          </c:marker>
          <c:cat>
            <c:strRef>
              <c:f>'[180111_NILateSpend_Analysis_WT_2data.xlsx]A3 Gaphs'!$B$157:$B$162</c:f>
              <c:strCache>
                <c:ptCount val="6"/>
                <c:pt idx="0">
                  <c:v>11-12</c:v>
                </c:pt>
                <c:pt idx="1">
                  <c:v>12-13</c:v>
                </c:pt>
                <c:pt idx="2">
                  <c:v>13-14</c:v>
                </c:pt>
                <c:pt idx="3">
                  <c:v>14-15</c:v>
                </c:pt>
                <c:pt idx="4">
                  <c:v>15-16</c:v>
                </c:pt>
                <c:pt idx="5">
                  <c:v>16-17</c:v>
                </c:pt>
              </c:strCache>
            </c:strRef>
          </c:cat>
          <c:val>
            <c:numRef>
              <c:f>'[180111_NILateSpend_Analysis_WT_2data.xlsx]A3 Gaphs'!$O$157:$O$162</c:f>
              <c:numCache>
                <c:formatCode>0.00</c:formatCode>
                <c:ptCount val="6"/>
                <c:pt idx="0">
                  <c:v>100</c:v>
                </c:pt>
                <c:pt idx="1">
                  <c:v>92.195580629995305</c:v>
                </c:pt>
                <c:pt idx="2">
                  <c:v>89.985895627644581</c:v>
                </c:pt>
                <c:pt idx="3">
                  <c:v>92.571697226140103</c:v>
                </c:pt>
                <c:pt idx="4">
                  <c:v>100.89327691584391</c:v>
                </c:pt>
                <c:pt idx="5">
                  <c:v>100.23507287259051</c:v>
                </c:pt>
              </c:numCache>
            </c:numRef>
          </c:val>
          <c:smooth val="0"/>
          <c:extLst>
            <c:ext xmlns:c16="http://schemas.microsoft.com/office/drawing/2014/chart" uri="{C3380CC4-5D6E-409C-BE32-E72D297353CC}">
              <c16:uniqueId val="{00000002-DCE0-4D6D-8416-C9651C8D2429}"/>
            </c:ext>
          </c:extLst>
        </c:ser>
        <c:ser>
          <c:idx val="4"/>
          <c:order val="3"/>
          <c:tx>
            <c:strRef>
              <c:f>'[180111_NILateSpend_Analysis_WT_2data.xlsx]A3 Gaphs'!$P$156</c:f>
              <c:strCache>
                <c:ptCount val="1"/>
                <c:pt idx="0">
                  <c:v>Children in need</c:v>
                </c:pt>
              </c:strCache>
            </c:strRef>
          </c:tx>
          <c:spPr>
            <a:ln w="28575" cap="rnd">
              <a:solidFill>
                <a:schemeClr val="accent5"/>
              </a:solidFill>
              <a:round/>
            </a:ln>
            <a:effectLst/>
          </c:spPr>
          <c:marker>
            <c:symbol val="none"/>
          </c:marker>
          <c:cat>
            <c:strRef>
              <c:f>'[180111_NILateSpend_Analysis_WT_2data.xlsx]A3 Gaphs'!$B$157:$B$162</c:f>
              <c:strCache>
                <c:ptCount val="6"/>
                <c:pt idx="0">
                  <c:v>11-12</c:v>
                </c:pt>
                <c:pt idx="1">
                  <c:v>12-13</c:v>
                </c:pt>
                <c:pt idx="2">
                  <c:v>13-14</c:v>
                </c:pt>
                <c:pt idx="3">
                  <c:v>14-15</c:v>
                </c:pt>
                <c:pt idx="4">
                  <c:v>15-16</c:v>
                </c:pt>
                <c:pt idx="5">
                  <c:v>16-17</c:v>
                </c:pt>
              </c:strCache>
            </c:strRef>
          </c:cat>
          <c:val>
            <c:numRef>
              <c:f>'[180111_NILateSpend_Analysis_WT_2data.xlsx]A3 Gaphs'!$P$157:$P$162</c:f>
              <c:numCache>
                <c:formatCode>0.00</c:formatCode>
                <c:ptCount val="6"/>
                <c:pt idx="0">
                  <c:v>100</c:v>
                </c:pt>
                <c:pt idx="1">
                  <c:v>99.877566012325019</c:v>
                </c:pt>
                <c:pt idx="2">
                  <c:v>106.10129371913644</c:v>
                </c:pt>
                <c:pt idx="3">
                  <c:v>97.269722074847977</c:v>
                </c:pt>
                <c:pt idx="4">
                  <c:v>100.79582091988738</c:v>
                </c:pt>
                <c:pt idx="5">
                  <c:v>92.792719258866256</c:v>
                </c:pt>
              </c:numCache>
            </c:numRef>
          </c:val>
          <c:smooth val="0"/>
          <c:extLst>
            <c:ext xmlns:c16="http://schemas.microsoft.com/office/drawing/2014/chart" uri="{C3380CC4-5D6E-409C-BE32-E72D297353CC}">
              <c16:uniqueId val="{00000003-DCE0-4D6D-8416-C9651C8D2429}"/>
            </c:ext>
          </c:extLst>
        </c:ser>
        <c:dLbls>
          <c:showLegendKey val="0"/>
          <c:showVal val="0"/>
          <c:showCatName val="0"/>
          <c:showSerName val="0"/>
          <c:showPercent val="0"/>
          <c:showBubbleSize val="0"/>
        </c:dLbls>
        <c:smooth val="0"/>
        <c:axId val="408768368"/>
        <c:axId val="409558976"/>
      </c:lineChart>
      <c:catAx>
        <c:axId val="40876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9558976"/>
        <c:crosses val="autoZero"/>
        <c:auto val="1"/>
        <c:lblAlgn val="ctr"/>
        <c:lblOffset val="100"/>
        <c:noMultiLvlLbl val="0"/>
      </c:catAx>
      <c:valAx>
        <c:axId val="409558976"/>
        <c:scaling>
          <c:orientation val="minMax"/>
          <c:max val="115"/>
          <c:min val="8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8768368"/>
        <c:crosses val="autoZero"/>
        <c:crossBetween val="between"/>
      </c:valAx>
    </c:plotArea>
    <c:legend>
      <c:legendPos val="r"/>
      <c:layout>
        <c:manualLayout>
          <c:xMode val="edge"/>
          <c:yMode val="edge"/>
          <c:x val="2.2461122098165396E-2"/>
          <c:y val="0.79365238055508402"/>
          <c:w val="0.97753887790183458"/>
          <c:h val="0.200326868497268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27094134832841E-2"/>
          <c:y val="9.7222222222222224E-2"/>
          <c:w val="0.88269512909467784"/>
          <c:h val="0.83457932341790608"/>
        </c:manualLayout>
      </c:layout>
      <c:barChart>
        <c:barDir val="col"/>
        <c:grouping val="clustered"/>
        <c:varyColors val="0"/>
        <c:ser>
          <c:idx val="2"/>
          <c:order val="0"/>
          <c:tx>
            <c:strRef>
              <c:f>'[180111_NILateSpend_Analysis_WT_2data.xlsx]A3 Gaphs'!$U$234</c:f>
              <c:strCache>
                <c:ptCount val="1"/>
                <c:pt idx="0">
                  <c:v>Total</c:v>
                </c:pt>
              </c:strCache>
            </c:strRef>
          </c:tx>
          <c:spPr>
            <a:solidFill>
              <a:srgbClr val="B889DB"/>
            </a:solidFill>
            <a:ln>
              <a:noFill/>
            </a:ln>
            <a:effectLst/>
          </c:spPr>
          <c:invertIfNegative val="0"/>
          <c:dLbls>
            <c:dLbl>
              <c:idx val="27"/>
              <c:layout>
                <c:manualLayout>
                  <c:x val="-5.4701158302543636E-2"/>
                  <c:y val="-6.018518518518518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F5-4438-BC50-4A61AF1D5882}"/>
                </c:ext>
              </c:extLst>
            </c:dLbl>
            <c:dLbl>
              <c:idx val="28"/>
              <c:layout>
                <c:manualLayout>
                  <c:x val="-9.6833290619821599E-2"/>
                  <c:y val="-0.1342592592592592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F5-4438-BC50-4A61AF1D5882}"/>
                </c:ext>
              </c:extLst>
            </c:dLbl>
            <c:dLbl>
              <c:idx val="30"/>
              <c:layout>
                <c:manualLayout>
                  <c:x val="-7.0630172915651934E-2"/>
                  <c:y val="-0.111111111111111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F5-4438-BC50-4A61AF1D5882}"/>
                </c:ext>
              </c:extLst>
            </c:dLbl>
            <c:dLbl>
              <c:idx val="32"/>
              <c:layout>
                <c:manualLayout>
                  <c:x val="-4.3289460819270535E-2"/>
                  <c:y val="-0.2268518518518518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F5-4438-BC50-4A61AF1D5882}"/>
                </c:ext>
              </c:extLst>
            </c:dLbl>
            <c:dLbl>
              <c:idx val="33"/>
              <c:layout>
                <c:manualLayout>
                  <c:x val="-0.13715075108366445"/>
                  <c:y val="-0.2916666666666666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F5-4438-BC50-4A61AF1D5882}"/>
                </c:ext>
              </c:extLst>
            </c:dLbl>
            <c:dLbl>
              <c:idx val="34"/>
              <c:layout>
                <c:manualLayout>
                  <c:x val="-6.3913600889757866E-2"/>
                  <c:y val="-0.3009259259259259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F5-4438-BC50-4A61AF1D5882}"/>
                </c:ext>
              </c:extLst>
            </c:dLbl>
            <c:dLbl>
              <c:idx val="37"/>
              <c:layout>
                <c:manualLayout>
                  <c:x val="-4.3342713678750762E-2"/>
                  <c:y val="-0.25694444444444442"/>
                </c:manualLayout>
              </c:layout>
              <c:showLegendKey val="0"/>
              <c:showVal val="0"/>
              <c:showCatName val="1"/>
              <c:showSerName val="0"/>
              <c:showPercent val="0"/>
              <c:showBubbleSize val="0"/>
              <c:extLst>
                <c:ext xmlns:c15="http://schemas.microsoft.com/office/drawing/2012/chart" uri="{CE6537A1-D6FC-4f65-9D91-7224C49458BB}">
                  <c15:layout>
                    <c:manualLayout>
                      <c:w val="0.13551544584246106"/>
                      <c:h val="0.16196777486147565"/>
                    </c:manualLayout>
                  </c15:layout>
                </c:ext>
                <c:ext xmlns:c16="http://schemas.microsoft.com/office/drawing/2014/chart" uri="{C3380CC4-5D6E-409C-BE32-E72D297353CC}">
                  <c16:uniqueId val="{00000006-4BF5-4438-BC50-4A61AF1D5882}"/>
                </c:ext>
              </c:extLst>
            </c:dLbl>
            <c:dLbl>
              <c:idx val="85"/>
              <c:layout>
                <c:manualLayout>
                  <c:x val="-0.17139977929659259"/>
                  <c:y val="-8.5648148148148195E-2"/>
                </c:manualLayout>
              </c:layout>
              <c:showLegendKey val="0"/>
              <c:showVal val="0"/>
              <c:showCatName val="1"/>
              <c:showSerName val="0"/>
              <c:showPercent val="0"/>
              <c:showBubbleSize val="0"/>
              <c:extLst>
                <c:ext xmlns:c15="http://schemas.microsoft.com/office/drawing/2012/chart" uri="{CE6537A1-D6FC-4f65-9D91-7224C49458BB}">
                  <c15:layout>
                    <c:manualLayout>
                      <c:w val="0.15530591626779081"/>
                      <c:h val="0.13875000000000001"/>
                    </c:manualLayout>
                  </c15:layout>
                </c:ext>
                <c:ext xmlns:c16="http://schemas.microsoft.com/office/drawing/2014/chart" uri="{C3380CC4-5D6E-409C-BE32-E72D297353CC}">
                  <c16:uniqueId val="{00000007-4BF5-4438-BC50-4A61AF1D5882}"/>
                </c:ext>
              </c:extLst>
            </c:dLbl>
            <c:dLbl>
              <c:idx val="86"/>
              <c:layout>
                <c:manualLayout>
                  <c:x val="-0.1346750875891326"/>
                  <c:y val="-6.944444444444444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F5-4438-BC50-4A61AF1D5882}"/>
                </c:ext>
              </c:extLst>
            </c:dLbl>
            <c:dLbl>
              <c:idx val="87"/>
              <c:layout>
                <c:manualLayout>
                  <c:x val="-0.22349809777954158"/>
                  <c:y val="-0.17361092884222806"/>
                </c:manualLayout>
              </c:layout>
              <c:showLegendKey val="0"/>
              <c:showVal val="0"/>
              <c:showCatName val="1"/>
              <c:showSerName val="0"/>
              <c:showPercent val="0"/>
              <c:showBubbleSize val="0"/>
              <c:extLst>
                <c:ext xmlns:c15="http://schemas.microsoft.com/office/drawing/2012/chart" uri="{CE6537A1-D6FC-4f65-9D91-7224C49458BB}">
                  <c15:layout>
                    <c:manualLayout>
                      <c:w val="0.15025719280725558"/>
                      <c:h val="0.13418999708369786"/>
                    </c:manualLayout>
                  </c15:layout>
                </c:ext>
                <c:ext xmlns:c16="http://schemas.microsoft.com/office/drawing/2014/chart" uri="{C3380CC4-5D6E-409C-BE32-E72D297353CC}">
                  <c16:uniqueId val="{00000009-4BF5-4438-BC50-4A61AF1D5882}"/>
                </c:ext>
              </c:extLst>
            </c:dLbl>
            <c:dLbl>
              <c:idx val="88"/>
              <c:layout>
                <c:manualLayout>
                  <c:x val="-0.13442516780720851"/>
                  <c:y val="-9.722222222222222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F5-4438-BC50-4A61AF1D5882}"/>
                </c:ext>
              </c:extLst>
            </c:dLbl>
            <c:dLbl>
              <c:idx val="91"/>
              <c:layout>
                <c:manualLayout>
                  <c:x val="-0.19858868978266805"/>
                  <c:y val="-0.3518518518518518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F5-4438-BC50-4A61AF1D5882}"/>
                </c:ext>
              </c:extLst>
            </c:dLbl>
            <c:dLbl>
              <c:idx val="92"/>
              <c:layout>
                <c:manualLayout>
                  <c:x val="-0.18698297932074026"/>
                  <c:y val="-0.24768518518518517"/>
                </c:manualLayout>
              </c:layout>
              <c:showLegendKey val="0"/>
              <c:showVal val="0"/>
              <c:showCatName val="1"/>
              <c:showSerName val="0"/>
              <c:showPercent val="0"/>
              <c:showBubbleSize val="0"/>
              <c:extLst>
                <c:ext xmlns:c15="http://schemas.microsoft.com/office/drawing/2012/chart" uri="{CE6537A1-D6FC-4f65-9D91-7224C49458BB}">
                  <c15:layout>
                    <c:manualLayout>
                      <c:w val="0.13192329036987152"/>
                      <c:h val="0.18974555263925341"/>
                    </c:manualLayout>
                  </c15:layout>
                </c:ext>
                <c:ext xmlns:c16="http://schemas.microsoft.com/office/drawing/2014/chart" uri="{C3380CC4-5D6E-409C-BE32-E72D297353CC}">
                  <c16:uniqueId val="{0000000C-4BF5-4438-BC50-4A61AF1D5882}"/>
                </c:ext>
              </c:extLst>
            </c:dLbl>
            <c:dLbl>
              <c:idx val="93"/>
              <c:layout>
                <c:manualLayout>
                  <c:x val="-0.21189670808138705"/>
                  <c:y val="-0.27546278069407992"/>
                </c:manualLayout>
              </c:layout>
              <c:showLegendKey val="0"/>
              <c:showVal val="0"/>
              <c:showCatName val="1"/>
              <c:showSerName val="0"/>
              <c:showPercent val="0"/>
              <c:showBubbleSize val="0"/>
              <c:extLst>
                <c:ext xmlns:c15="http://schemas.microsoft.com/office/drawing/2012/chart" uri="{CE6537A1-D6FC-4f65-9D91-7224C49458BB}">
                  <c15:layout>
                    <c:manualLayout>
                      <c:w val="0.13646441895156261"/>
                      <c:h val="0.13418999708369786"/>
                    </c:manualLayout>
                  </c15:layout>
                </c:ext>
                <c:ext xmlns:c16="http://schemas.microsoft.com/office/drawing/2014/chart" uri="{C3380CC4-5D6E-409C-BE32-E72D297353CC}">
                  <c16:uniqueId val="{0000000D-4BF5-4438-BC50-4A61AF1D5882}"/>
                </c:ext>
              </c:extLst>
            </c:dLbl>
            <c:dLbl>
              <c:idx val="96"/>
              <c:layout>
                <c:manualLayout>
                  <c:x val="-0.21382532624871495"/>
                  <c:y val="-0.23379611402741324"/>
                </c:manualLayout>
              </c:layout>
              <c:showLegendKey val="0"/>
              <c:showVal val="0"/>
              <c:showCatName val="1"/>
              <c:showSerName val="0"/>
              <c:showPercent val="0"/>
              <c:showBubbleSize val="0"/>
              <c:extLst>
                <c:ext xmlns:c15="http://schemas.microsoft.com/office/drawing/2012/chart" uri="{CE6537A1-D6FC-4f65-9D91-7224C49458BB}">
                  <c15:layout>
                    <c:manualLayout>
                      <c:w val="0.13614331208336122"/>
                      <c:h val="0.13418999708369786"/>
                    </c:manualLayout>
                  </c15:layout>
                </c:ext>
                <c:ext xmlns:c16="http://schemas.microsoft.com/office/drawing/2014/chart" uri="{C3380CC4-5D6E-409C-BE32-E72D297353CC}">
                  <c16:uniqueId val="{0000000E-4BF5-4438-BC50-4A61AF1D5882}"/>
                </c:ext>
              </c:extLst>
            </c:dLbl>
            <c:dLbl>
              <c:idx val="118"/>
              <c:layout>
                <c:manualLayout>
                  <c:x val="-0.17201389281328572"/>
                  <c:y val="-0.24074074074074073"/>
                </c:manualLayout>
              </c:layout>
              <c:showLegendKey val="0"/>
              <c:showVal val="0"/>
              <c:showCatName val="1"/>
              <c:showSerName val="0"/>
              <c:showPercent val="0"/>
              <c:showBubbleSize val="0"/>
              <c:extLst>
                <c:ext xmlns:c15="http://schemas.microsoft.com/office/drawing/2012/chart" uri="{CE6537A1-D6FC-4f65-9D91-7224C49458BB}">
                  <c15:layout>
                    <c:manualLayout>
                      <c:w val="0.14663372492096621"/>
                      <c:h val="0.16659740449110527"/>
                    </c:manualLayout>
                  </c15:layout>
                </c:ext>
                <c:ext xmlns:c16="http://schemas.microsoft.com/office/drawing/2014/chart" uri="{C3380CC4-5D6E-409C-BE32-E72D297353CC}">
                  <c16:uniqueId val="{0000000F-4BF5-4438-BC50-4A61AF1D5882}"/>
                </c:ext>
              </c:extLst>
            </c:dLbl>
            <c:dLbl>
              <c:idx val="119"/>
              <c:layout>
                <c:manualLayout>
                  <c:x val="-0.15601182365669561"/>
                  <c:y val="-0.18981463254593176"/>
                </c:manualLayout>
              </c:layout>
              <c:showLegendKey val="0"/>
              <c:showVal val="0"/>
              <c:showCatName val="1"/>
              <c:showSerName val="0"/>
              <c:showPercent val="0"/>
              <c:showBubbleSize val="0"/>
              <c:extLst>
                <c:ext xmlns:c15="http://schemas.microsoft.com/office/drawing/2012/chart" uri="{CE6537A1-D6FC-4f65-9D91-7224C49458BB}">
                  <c15:layout>
                    <c:manualLayout>
                      <c:w val="0.15596050944675729"/>
                      <c:h val="0.13881962671332748"/>
                    </c:manualLayout>
                  </c15:layout>
                </c:ext>
                <c:ext xmlns:c16="http://schemas.microsoft.com/office/drawing/2014/chart" uri="{C3380CC4-5D6E-409C-BE32-E72D297353CC}">
                  <c16:uniqueId val="{00000010-4BF5-4438-BC50-4A61AF1D5882}"/>
                </c:ext>
              </c:extLst>
            </c:dLbl>
            <c:dLbl>
              <c:idx val="120"/>
              <c:layout>
                <c:manualLayout>
                  <c:x val="-0.16434925943080589"/>
                  <c:y val="-0.3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F5-4438-BC50-4A61AF1D5882}"/>
                </c:ext>
              </c:extLst>
            </c:dLbl>
            <c:dLbl>
              <c:idx val="121"/>
              <c:layout>
                <c:manualLayout>
                  <c:x val="-0.16643717254996754"/>
                  <c:y val="-0.16666666666666666"/>
                </c:manualLayout>
              </c:layout>
              <c:showLegendKey val="0"/>
              <c:showVal val="0"/>
              <c:showCatName val="1"/>
              <c:showSerName val="0"/>
              <c:showPercent val="0"/>
              <c:showBubbleSize val="0"/>
              <c:extLst>
                <c:ext xmlns:c15="http://schemas.microsoft.com/office/drawing/2012/chart" uri="{CE6537A1-D6FC-4f65-9D91-7224C49458BB}">
                  <c15:layout>
                    <c:manualLayout>
                      <c:w val="0.10477436344732985"/>
                      <c:h val="0.17585666375036454"/>
                    </c:manualLayout>
                  </c15:layout>
                </c:ext>
                <c:ext xmlns:c16="http://schemas.microsoft.com/office/drawing/2014/chart" uri="{C3380CC4-5D6E-409C-BE32-E72D297353CC}">
                  <c16:uniqueId val="{00000012-4BF5-4438-BC50-4A61AF1D5882}"/>
                </c:ext>
              </c:extLst>
            </c:dLbl>
            <c:dLbl>
              <c:idx val="122"/>
              <c:layout>
                <c:manualLayout>
                  <c:x val="-0.12992246064812416"/>
                  <c:y val="-9.7222222222222224E-2"/>
                </c:manualLayout>
              </c:layout>
              <c:showLegendKey val="0"/>
              <c:showVal val="0"/>
              <c:showCatName val="1"/>
              <c:showSerName val="0"/>
              <c:showPercent val="0"/>
              <c:showBubbleSize val="0"/>
              <c:extLst>
                <c:ext xmlns:c15="http://schemas.microsoft.com/office/drawing/2012/chart" uri="{CE6537A1-D6FC-4f65-9D91-7224C49458BB}">
                  <c15:layout>
                    <c:manualLayout>
                      <c:w val="0.15296197166471165"/>
                      <c:h val="0.19423629337999418"/>
                    </c:manualLayout>
                  </c15:layout>
                </c:ext>
                <c:ext xmlns:c16="http://schemas.microsoft.com/office/drawing/2014/chart" uri="{C3380CC4-5D6E-409C-BE32-E72D297353CC}">
                  <c16:uniqueId val="{00000013-4BF5-4438-BC50-4A61AF1D5882}"/>
                </c:ext>
              </c:extLst>
            </c:dLbl>
            <c:dLbl>
              <c:idx val="123"/>
              <c:layout>
                <c:manualLayout>
                  <c:x val="-0.17820280869787067"/>
                  <c:y val="-0.38194444444444442"/>
                </c:manualLayout>
              </c:layout>
              <c:showLegendKey val="0"/>
              <c:showVal val="0"/>
              <c:showCatName val="1"/>
              <c:showSerName val="0"/>
              <c:showPercent val="0"/>
              <c:showBubbleSize val="0"/>
              <c:extLst>
                <c:ext xmlns:c15="http://schemas.microsoft.com/office/drawing/2012/chart" uri="{CE6537A1-D6FC-4f65-9D91-7224C49458BB}">
                  <c15:layout>
                    <c:manualLayout>
                      <c:w val="0.16639504842310215"/>
                      <c:h val="0.16652777777777777"/>
                    </c:manualLayout>
                  </c15:layout>
                </c:ext>
                <c:ext xmlns:c16="http://schemas.microsoft.com/office/drawing/2014/chart" uri="{C3380CC4-5D6E-409C-BE32-E72D297353CC}">
                  <c16:uniqueId val="{00000014-4BF5-4438-BC50-4A61AF1D5882}"/>
                </c:ext>
              </c:extLst>
            </c:dLbl>
            <c:dLbl>
              <c:idx val="124"/>
              <c:layout>
                <c:manualLayout>
                  <c:x val="-4.0743302956399371E-2"/>
                  <c:y val="-0.34287620297462817"/>
                </c:manualLayout>
              </c:layout>
              <c:showLegendKey val="0"/>
              <c:showVal val="0"/>
              <c:showCatName val="1"/>
              <c:showSerName val="0"/>
              <c:showPercent val="0"/>
              <c:showBubbleSize val="0"/>
              <c:extLst>
                <c:ext xmlns:c15="http://schemas.microsoft.com/office/drawing/2012/chart" uri="{CE6537A1-D6FC-4f65-9D91-7224C49458BB}">
                  <c15:layout>
                    <c:manualLayout>
                      <c:w val="0.16192949337687224"/>
                      <c:h val="0.23590296004666084"/>
                    </c:manualLayout>
                  </c15:layout>
                </c:ext>
                <c:ext xmlns:c16="http://schemas.microsoft.com/office/drawing/2014/chart" uri="{C3380CC4-5D6E-409C-BE32-E72D297353CC}">
                  <c16:uniqueId val="{00000015-4BF5-4438-BC50-4A61AF1D5882}"/>
                </c:ext>
              </c:extLst>
            </c:dLbl>
            <c:dLbl>
              <c:idx val="127"/>
              <c:layout>
                <c:manualLayout>
                  <c:x val="-5.4681424192762867E-2"/>
                  <c:y val="-0.3703703703703703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F5-4438-BC50-4A61AF1D5882}"/>
                </c:ext>
              </c:extLst>
            </c:dLbl>
            <c:dLbl>
              <c:idx val="128"/>
              <c:layout>
                <c:manualLayout>
                  <c:x val="-2.1102569833817038E-2"/>
                  <c:y val="-0.3786377484064492"/>
                </c:manualLayout>
              </c:layout>
              <c:showLegendKey val="0"/>
              <c:showVal val="0"/>
              <c:showCatName val="1"/>
              <c:showSerName val="0"/>
              <c:showPercent val="0"/>
              <c:showBubbleSize val="0"/>
              <c:extLst>
                <c:ext xmlns:c15="http://schemas.microsoft.com/office/drawing/2012/chart" uri="{CE6537A1-D6FC-4f65-9D91-7224C49458BB}">
                  <c15:layout>
                    <c:manualLayout>
                      <c:w val="0.14396391349769033"/>
                      <c:h val="0.11931547619047619"/>
                    </c:manualLayout>
                  </c15:layout>
                </c:ext>
                <c:ext xmlns:c16="http://schemas.microsoft.com/office/drawing/2014/chart" uri="{C3380CC4-5D6E-409C-BE32-E72D297353CC}">
                  <c16:uniqueId val="{00000017-4BF5-4438-BC50-4A61AF1D5882}"/>
                </c:ext>
              </c:extLst>
            </c:dLbl>
            <c:dLbl>
              <c:idx val="129"/>
              <c:layout>
                <c:manualLayout>
                  <c:x val="-1.8237095705400788E-2"/>
                  <c:y val="-0.43055555555555558"/>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F5-4438-BC50-4A61AF1D5882}"/>
                </c:ext>
              </c:extLst>
            </c:dLbl>
            <c:dLbl>
              <c:idx val="130"/>
              <c:layout>
                <c:manualLayout>
                  <c:x val="0.11290122909686695"/>
                  <c:y val="-0.40740740740740738"/>
                </c:manualLayout>
              </c:layout>
              <c:showLegendKey val="0"/>
              <c:showVal val="0"/>
              <c:showCatName val="1"/>
              <c:showSerName val="0"/>
              <c:showPercent val="0"/>
              <c:showBubbleSize val="0"/>
              <c:extLst>
                <c:ext xmlns:c15="http://schemas.microsoft.com/office/drawing/2012/chart" uri="{CE6537A1-D6FC-4f65-9D91-7224C49458BB}">
                  <c15:layout>
                    <c:manualLayout>
                      <c:w val="0.10689088203397676"/>
                      <c:h val="0.1711574074074074"/>
                    </c:manualLayout>
                  </c15:layout>
                </c:ext>
                <c:ext xmlns:c16="http://schemas.microsoft.com/office/drawing/2014/chart" uri="{C3380CC4-5D6E-409C-BE32-E72D297353CC}">
                  <c16:uniqueId val="{00000019-4BF5-4438-BC50-4A61AF1D5882}"/>
                </c:ext>
              </c:extLst>
            </c:dLbl>
            <c:dLbl>
              <c:idx val="135"/>
              <c:layout>
                <c:manualLayout>
                  <c:x val="-2.6142298348185697E-2"/>
                  <c:y val="-0.24074074074074073"/>
                </c:manualLayout>
              </c:layout>
              <c:showLegendKey val="0"/>
              <c:showVal val="0"/>
              <c:showCatName val="1"/>
              <c:showSerName val="0"/>
              <c:showPercent val="0"/>
              <c:showBubbleSize val="0"/>
              <c:extLst>
                <c:ext xmlns:c15="http://schemas.microsoft.com/office/drawing/2012/chart" uri="{CE6537A1-D6FC-4f65-9D91-7224C49458BB}">
                  <c15:layout>
                    <c:manualLayout>
                      <c:w val="0.15719779229131853"/>
                      <c:h val="0.18511592300962379"/>
                    </c:manualLayout>
                  </c15:layout>
                </c:ext>
                <c:ext xmlns:c16="http://schemas.microsoft.com/office/drawing/2014/chart" uri="{C3380CC4-5D6E-409C-BE32-E72D297353CC}">
                  <c16:uniqueId val="{0000001A-4BF5-4438-BC50-4A61AF1D5882}"/>
                </c:ext>
              </c:extLst>
            </c:dLbl>
            <c:dLbl>
              <c:idx val="136"/>
              <c:layout>
                <c:manualLayout>
                  <c:x val="-3.3784071601925474E-2"/>
                  <c:y val="-0.27083333333333331"/>
                </c:manualLayout>
              </c:layout>
              <c:showLegendKey val="0"/>
              <c:showVal val="0"/>
              <c:showCatName val="1"/>
              <c:showSerName val="0"/>
              <c:showPercent val="0"/>
              <c:showBubbleSize val="0"/>
              <c:extLst>
                <c:ext xmlns:c15="http://schemas.microsoft.com/office/drawing/2012/chart" uri="{CE6537A1-D6FC-4f65-9D91-7224C49458BB}">
                  <c15:layout>
                    <c:manualLayout>
                      <c:w val="0.12712797016655358"/>
                      <c:h val="0.12493073782443861"/>
                    </c:manualLayout>
                  </c15:layout>
                </c:ext>
                <c:ext xmlns:c16="http://schemas.microsoft.com/office/drawing/2014/chart" uri="{C3380CC4-5D6E-409C-BE32-E72D297353CC}">
                  <c16:uniqueId val="{0000001B-4BF5-4438-BC50-4A61AF1D5882}"/>
                </c:ext>
              </c:extLst>
            </c:dLbl>
            <c:dLbl>
              <c:idx val="137"/>
              <c:layout>
                <c:manualLayout>
                  <c:x val="4.0950716610580508E-2"/>
                  <c:y val="-0.39814814814814814"/>
                </c:manualLayout>
              </c:layout>
              <c:showLegendKey val="0"/>
              <c:showVal val="0"/>
              <c:showCatName val="1"/>
              <c:showSerName val="0"/>
              <c:showPercent val="0"/>
              <c:showBubbleSize val="0"/>
              <c:extLst>
                <c:ext xmlns:c15="http://schemas.microsoft.com/office/drawing/2012/chart" uri="{CE6537A1-D6FC-4f65-9D91-7224C49458BB}">
                  <c15:layout>
                    <c:manualLayout>
                      <c:w val="0.13619190883558882"/>
                      <c:h val="0.18041666666666667"/>
                    </c:manualLayout>
                  </c15:layout>
                </c:ext>
                <c:ext xmlns:c16="http://schemas.microsoft.com/office/drawing/2014/chart" uri="{C3380CC4-5D6E-409C-BE32-E72D297353CC}">
                  <c16:uniqueId val="{0000001C-4BF5-4438-BC50-4A61AF1D5882}"/>
                </c:ext>
              </c:extLst>
            </c:dLbl>
            <c:dLbl>
              <c:idx val="138"/>
              <c:layout>
                <c:manualLayout>
                  <c:x val="0.11156826918488053"/>
                  <c:y val="-0.24537037037037038"/>
                </c:manualLayout>
              </c:layout>
              <c:showLegendKey val="0"/>
              <c:showVal val="0"/>
              <c:showCatName val="1"/>
              <c:showSerName val="0"/>
              <c:showPercent val="0"/>
              <c:showBubbleSize val="0"/>
              <c:extLst>
                <c:ext xmlns:c15="http://schemas.microsoft.com/office/drawing/2012/chart" uri="{CE6537A1-D6FC-4f65-9D91-7224C49458BB}">
                  <c15:layout>
                    <c:manualLayout>
                      <c:w val="0.14132903983474487"/>
                      <c:h val="0.18041666666666667"/>
                    </c:manualLayout>
                  </c15:layout>
                </c:ext>
                <c:ext xmlns:c16="http://schemas.microsoft.com/office/drawing/2014/chart" uri="{C3380CC4-5D6E-409C-BE32-E72D297353CC}">
                  <c16:uniqueId val="{0000001D-4BF5-4438-BC50-4A61AF1D5882}"/>
                </c:ext>
              </c:extLst>
            </c:dLbl>
            <c:dLbl>
              <c:idx val="139"/>
              <c:layout>
                <c:manualLayout>
                  <c:x val="0.13769537889939282"/>
                  <c:y val="-0.37268500291630213"/>
                </c:manualLayout>
              </c:layout>
              <c:showLegendKey val="0"/>
              <c:showVal val="0"/>
              <c:showCatName val="1"/>
              <c:showSerName val="0"/>
              <c:showPercent val="0"/>
              <c:showBubbleSize val="0"/>
              <c:extLst>
                <c:ext xmlns:c15="http://schemas.microsoft.com/office/drawing/2012/chart" uri="{CE6537A1-D6FC-4f65-9D91-7224C49458BB}">
                  <c15:layout>
                    <c:manualLayout>
                      <c:w val="7.9000618055280511E-2"/>
                      <c:h val="0.1434492563429571"/>
                    </c:manualLayout>
                  </c15:layout>
                </c:ext>
                <c:ext xmlns:c16="http://schemas.microsoft.com/office/drawing/2014/chart" uri="{C3380CC4-5D6E-409C-BE32-E72D297353CC}">
                  <c16:uniqueId val="{0000001E-4BF5-4438-BC50-4A61AF1D5882}"/>
                </c:ext>
              </c:extLst>
            </c:dLbl>
            <c:dLbl>
              <c:idx val="140"/>
              <c:layout>
                <c:manualLayout>
                  <c:x val="0.10788398364787781"/>
                  <c:y val="-0.25694426217556138"/>
                </c:manualLayout>
              </c:layout>
              <c:showLegendKey val="0"/>
              <c:showVal val="0"/>
              <c:showCatName val="1"/>
              <c:showSerName val="0"/>
              <c:showPercent val="0"/>
              <c:showBubbleSize val="0"/>
              <c:extLst>
                <c:ext xmlns:c15="http://schemas.microsoft.com/office/drawing/2012/chart" uri="{CE6537A1-D6FC-4f65-9D91-7224C49458BB}">
                  <c15:layout>
                    <c:manualLayout>
                      <c:w val="9.5340744613001016E-2"/>
                      <c:h val="0.17578703703703702"/>
                    </c:manualLayout>
                  </c15:layout>
                </c:ext>
                <c:ext xmlns:c16="http://schemas.microsoft.com/office/drawing/2014/chart" uri="{C3380CC4-5D6E-409C-BE32-E72D297353CC}">
                  <c16:uniqueId val="{0000001F-4BF5-4438-BC50-4A61AF1D5882}"/>
                </c:ext>
              </c:extLst>
            </c:dLbl>
            <c:dLbl>
              <c:idx val="141"/>
              <c:layout>
                <c:manualLayout>
                  <c:x val="0.10159596360469535"/>
                  <c:y val="-6.7129629629629678E-2"/>
                </c:manualLayout>
              </c:layout>
              <c:showLegendKey val="0"/>
              <c:showVal val="0"/>
              <c:showCatName val="1"/>
              <c:showSerName val="0"/>
              <c:showPercent val="0"/>
              <c:showBubbleSize val="0"/>
              <c:extLst>
                <c:ext xmlns:c15="http://schemas.microsoft.com/office/drawing/2012/chart" uri="{CE6537A1-D6FC-4f65-9D91-7224C49458BB}">
                  <c15:layout>
                    <c:manualLayout>
                      <c:w val="0.12827763380847687"/>
                      <c:h val="0.19900481189851268"/>
                    </c:manualLayout>
                  </c15:layout>
                </c:ext>
                <c:ext xmlns:c16="http://schemas.microsoft.com/office/drawing/2014/chart" uri="{C3380CC4-5D6E-409C-BE32-E72D297353CC}">
                  <c16:uniqueId val="{00000020-4BF5-4438-BC50-4A61AF1D5882}"/>
                </c:ext>
              </c:extLst>
            </c:dLbl>
            <c:dLbl>
              <c:idx val="142"/>
              <c:layout>
                <c:manualLayout>
                  <c:x val="8.8929873596769002E-2"/>
                  <c:y val="-6.9444079906678377E-2"/>
                </c:manualLayout>
              </c:layout>
              <c:showLegendKey val="0"/>
              <c:showVal val="0"/>
              <c:showCatName val="1"/>
              <c:showSerName val="0"/>
              <c:showPercent val="0"/>
              <c:showBubbleSize val="0"/>
              <c:extLst>
                <c:ext xmlns:c15="http://schemas.microsoft.com/office/drawing/2012/chart" uri="{CE6537A1-D6FC-4f65-9D91-7224C49458BB}">
                  <c15:layout>
                    <c:manualLayout>
                      <c:w val="0.14136420544757869"/>
                      <c:h val="0.15733814523184603"/>
                    </c:manualLayout>
                  </c15:layout>
                </c:ext>
                <c:ext xmlns:c16="http://schemas.microsoft.com/office/drawing/2014/chart" uri="{C3380CC4-5D6E-409C-BE32-E72D297353CC}">
                  <c16:uniqueId val="{00000021-4BF5-4438-BC50-4A61AF1D5882}"/>
                </c:ext>
              </c:extLst>
            </c:dLbl>
            <c:dLbl>
              <c:idx val="143"/>
              <c:layout>
                <c:manualLayout>
                  <c:x val="8.657892163854107E-2"/>
                  <c:y val="-1.388888888888888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2-4BF5-4438-BC50-4A61AF1D5882}"/>
                </c:ext>
              </c:extLst>
            </c:dLbl>
            <c:dLbl>
              <c:idx val="146"/>
              <c:layout>
                <c:manualLayout>
                  <c:x val="7.7488314267492267E-2"/>
                  <c:y val="-9.2588947214931883E-3"/>
                </c:manualLayout>
              </c:layout>
              <c:showLegendKey val="0"/>
              <c:showVal val="0"/>
              <c:showCatName val="1"/>
              <c:showSerName val="0"/>
              <c:showPercent val="0"/>
              <c:showBubbleSize val="0"/>
              <c:extLst>
                <c:ext xmlns:c15="http://schemas.microsoft.com/office/drawing/2012/chart" uri="{CE6537A1-D6FC-4f65-9D91-7224C49458BB}">
                  <c15:layout>
                    <c:manualLayout>
                      <c:w val="8.5963755616372498E-2"/>
                      <c:h val="0.22215296004666082"/>
                    </c:manualLayout>
                  </c15:layout>
                </c:ext>
                <c:ext xmlns:c16="http://schemas.microsoft.com/office/drawing/2014/chart" uri="{C3380CC4-5D6E-409C-BE32-E72D297353CC}">
                  <c16:uniqueId val="{00000023-4BF5-4438-BC50-4A61AF1D5882}"/>
                </c:ext>
              </c:extLst>
            </c:dLbl>
            <c:dLbl>
              <c:idx val="147"/>
              <c:layout>
                <c:manualLayout>
                  <c:x val="6.3016342925933014E-2"/>
                  <c:y val="-1.3557680289963828E-2"/>
                </c:manualLayout>
              </c:layout>
              <c:showLegendKey val="0"/>
              <c:showVal val="0"/>
              <c:showCatName val="1"/>
              <c:showSerName val="0"/>
              <c:showPercent val="0"/>
              <c:showBubbleSize val="0"/>
              <c:extLst>
                <c:ext xmlns:c15="http://schemas.microsoft.com/office/drawing/2012/chart" uri="{CE6537A1-D6FC-4f65-9D91-7224C49458BB}">
                  <c15:layout>
                    <c:manualLayout>
                      <c:w val="0.11579771963910236"/>
                      <c:h val="6.9375182268883048E-2"/>
                    </c:manualLayout>
                  </c15:layout>
                </c:ext>
                <c:ext xmlns:c16="http://schemas.microsoft.com/office/drawing/2014/chart" uri="{C3380CC4-5D6E-409C-BE32-E72D297353CC}">
                  <c16:uniqueId val="{00000024-4BF5-4438-BC50-4A61AF1D5882}"/>
                </c:ext>
              </c:extLst>
            </c:dLbl>
            <c:dLbl>
              <c:idx val="148"/>
              <c:layout>
                <c:manualLayout>
                  <c:x val="5.5492279512532126E-2"/>
                  <c:y val="-6.2500182268883098E-2"/>
                </c:manualLayout>
              </c:layout>
              <c:showLegendKey val="0"/>
              <c:showVal val="0"/>
              <c:showCatName val="1"/>
              <c:showSerName val="0"/>
              <c:showPercent val="0"/>
              <c:showBubbleSize val="0"/>
              <c:extLst>
                <c:ext xmlns:c15="http://schemas.microsoft.com/office/drawing/2012/chart" uri="{CE6537A1-D6FC-4f65-9D91-7224C49458BB}">
                  <c15:layout>
                    <c:manualLayout>
                      <c:w val="0.11033394969298894"/>
                      <c:h val="0.18974555263925341"/>
                    </c:manualLayout>
                  </c15:layout>
                </c:ext>
                <c:ext xmlns:c16="http://schemas.microsoft.com/office/drawing/2014/chart" uri="{C3380CC4-5D6E-409C-BE32-E72D297353CC}">
                  <c16:uniqueId val="{00000025-4BF5-4438-BC50-4A61AF1D5882}"/>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'[180111_NILateSpend_Analysis_WT_2data.xlsx]A3 Gaphs'!$R$235:$R$397</c:f>
              <c:strCache>
                <c:ptCount val="148"/>
                <c:pt idx="33">
                  <c:v>Belfast</c:v>
                </c:pt>
                <c:pt idx="37">
                  <c:v>Derry &amp; Strabane</c:v>
                </c:pt>
                <c:pt idx="87">
                  <c:v>Fermanagh &amp; Omagh</c:v>
                </c:pt>
                <c:pt idx="91">
                  <c:v>Causeway Coast &amp; Glens</c:v>
                </c:pt>
                <c:pt idx="122">
                  <c:v>Armagh City, Banbridge &amp; Craigavon</c:v>
                </c:pt>
                <c:pt idx="123">
                  <c:v>Mid &amp; East Antrim</c:v>
                </c:pt>
                <c:pt idx="128">
                  <c:v>Antrim &amp; Newtownabbey</c:v>
                </c:pt>
                <c:pt idx="130">
                  <c:v>Newry, Mourne &amp; Down</c:v>
                </c:pt>
                <c:pt idx="138">
                  <c:v>Ards &amp; North Down</c:v>
                </c:pt>
                <c:pt idx="141">
                  <c:v>Lisburn &amp; Castlereagh</c:v>
                </c:pt>
                <c:pt idx="147">
                  <c:v>Mid-Ulster</c:v>
                </c:pt>
              </c:strCache>
            </c:strRef>
          </c:cat>
          <c:val>
            <c:numRef>
              <c:f>'[180111_NILateSpend_Analysis_WT_2data.xlsx]A3 Gaphs'!$U$235:$U$397</c:f>
              <c:numCache>
                <c:formatCode>"£"#,##0</c:formatCode>
                <c:ptCount val="163"/>
                <c:pt idx="0">
                  <c:v>531.18624295586824</c:v>
                </c:pt>
                <c:pt idx="1">
                  <c:v>462.39647291279823</c:v>
                </c:pt>
                <c:pt idx="2">
                  <c:v>461.05133218338051</c:v>
                </c:pt>
                <c:pt idx="3">
                  <c:v>447.61696163040983</c:v>
                </c:pt>
                <c:pt idx="4">
                  <c:v>429.92523357168227</c:v>
                </c:pt>
                <c:pt idx="5">
                  <c:v>427.69250655375413</c:v>
                </c:pt>
                <c:pt idx="6">
                  <c:v>427.08227738379304</c:v>
                </c:pt>
                <c:pt idx="7">
                  <c:v>414.03839240035876</c:v>
                </c:pt>
                <c:pt idx="8">
                  <c:v>405.16235345029042</c:v>
                </c:pt>
                <c:pt idx="9">
                  <c:v>401.31500008390049</c:v>
                </c:pt>
                <c:pt idx="10">
                  <c:v>400.92658532393415</c:v>
                </c:pt>
                <c:pt idx="11">
                  <c:v>398.95169920714699</c:v>
                </c:pt>
                <c:pt idx="12">
                  <c:v>398.26795982662566</c:v>
                </c:pt>
                <c:pt idx="13">
                  <c:v>396.38108355937612</c:v>
                </c:pt>
                <c:pt idx="14">
                  <c:v>395.35433871569728</c:v>
                </c:pt>
                <c:pt idx="15">
                  <c:v>390.04182969162679</c:v>
                </c:pt>
                <c:pt idx="16">
                  <c:v>387.63046439992956</c:v>
                </c:pt>
                <c:pt idx="17">
                  <c:v>384.14169823063133</c:v>
                </c:pt>
                <c:pt idx="18">
                  <c:v>380.22320191460119</c:v>
                </c:pt>
                <c:pt idx="19">
                  <c:v>378.78443912112937</c:v>
                </c:pt>
                <c:pt idx="20">
                  <c:v>377.44061204342347</c:v>
                </c:pt>
                <c:pt idx="21">
                  <c:v>376.83921613589155</c:v>
                </c:pt>
                <c:pt idx="22">
                  <c:v>376.63597280956259</c:v>
                </c:pt>
                <c:pt idx="23">
                  <c:v>372.44128451687618</c:v>
                </c:pt>
                <c:pt idx="24">
                  <c:v>368.54146195207892</c:v>
                </c:pt>
                <c:pt idx="25">
                  <c:v>367.75766537207056</c:v>
                </c:pt>
                <c:pt idx="26">
                  <c:v>367.45498833052739</c:v>
                </c:pt>
                <c:pt idx="27">
                  <c:v>362.73396082664055</c:v>
                </c:pt>
                <c:pt idx="28">
                  <c:v>360.89234311203774</c:v>
                </c:pt>
                <c:pt idx="29">
                  <c:v>359.26255901152376</c:v>
                </c:pt>
                <c:pt idx="30">
                  <c:v>355.79222048150768</c:v>
                </c:pt>
                <c:pt idx="31">
                  <c:v>354.37457769641856</c:v>
                </c:pt>
                <c:pt idx="32">
                  <c:v>353.14346132356286</c:v>
                </c:pt>
                <c:pt idx="33">
                  <c:v>349.69508650221184</c:v>
                </c:pt>
                <c:pt idx="34">
                  <c:v>348.5349665430254</c:v>
                </c:pt>
                <c:pt idx="35">
                  <c:v>348.40616323176675</c:v>
                </c:pt>
                <c:pt idx="36">
                  <c:v>345.87797277145415</c:v>
                </c:pt>
                <c:pt idx="37">
                  <c:v>345.76543019344064</c:v>
                </c:pt>
                <c:pt idx="38">
                  <c:v>345.07156155966783</c:v>
                </c:pt>
                <c:pt idx="39">
                  <c:v>344.71058332371234</c:v>
                </c:pt>
                <c:pt idx="40">
                  <c:v>344.67952158774796</c:v>
                </c:pt>
                <c:pt idx="41">
                  <c:v>344.37039313377079</c:v>
                </c:pt>
                <c:pt idx="42">
                  <c:v>341.43531359813215</c:v>
                </c:pt>
                <c:pt idx="43">
                  <c:v>340.07986142414711</c:v>
                </c:pt>
                <c:pt idx="44">
                  <c:v>334.91704797107957</c:v>
                </c:pt>
                <c:pt idx="45">
                  <c:v>334.29730686322307</c:v>
                </c:pt>
                <c:pt idx="46">
                  <c:v>333.6818758348748</c:v>
                </c:pt>
                <c:pt idx="47">
                  <c:v>332.98563076832107</c:v>
                </c:pt>
                <c:pt idx="48">
                  <c:v>332.24223962646721</c:v>
                </c:pt>
                <c:pt idx="49">
                  <c:v>331.53292362274823</c:v>
                </c:pt>
                <c:pt idx="50">
                  <c:v>330.12236891709313</c:v>
                </c:pt>
                <c:pt idx="51">
                  <c:v>329.56909135683708</c:v>
                </c:pt>
                <c:pt idx="52">
                  <c:v>326.07445358160282</c:v>
                </c:pt>
                <c:pt idx="53">
                  <c:v>324.40142961416291</c:v>
                </c:pt>
                <c:pt idx="54">
                  <c:v>323.25327430800411</c:v>
                </c:pt>
                <c:pt idx="55">
                  <c:v>322.93924412052013</c:v>
                </c:pt>
                <c:pt idx="56">
                  <c:v>322.18216792608013</c:v>
                </c:pt>
                <c:pt idx="57">
                  <c:v>319.93260948867533</c:v>
                </c:pt>
                <c:pt idx="58">
                  <c:v>317.06608301332608</c:v>
                </c:pt>
                <c:pt idx="59">
                  <c:v>316.9424142476845</c:v>
                </c:pt>
                <c:pt idx="60">
                  <c:v>315.49688199419131</c:v>
                </c:pt>
                <c:pt idx="61">
                  <c:v>315.20375809854056</c:v>
                </c:pt>
                <c:pt idx="62">
                  <c:v>314.19678738204743</c:v>
                </c:pt>
                <c:pt idx="63">
                  <c:v>313.50565304446047</c:v>
                </c:pt>
                <c:pt idx="64">
                  <c:v>311.74110957441462</c:v>
                </c:pt>
                <c:pt idx="65">
                  <c:v>311.65529476117035</c:v>
                </c:pt>
                <c:pt idx="66">
                  <c:v>311.28694858386064</c:v>
                </c:pt>
                <c:pt idx="67">
                  <c:v>310.84629247587588</c:v>
                </c:pt>
                <c:pt idx="68">
                  <c:v>310.25169542371879</c:v>
                </c:pt>
                <c:pt idx="69">
                  <c:v>309.27722080609846</c:v>
                </c:pt>
                <c:pt idx="70">
                  <c:v>308.03839317454219</c:v>
                </c:pt>
                <c:pt idx="71">
                  <c:v>307.5761077786575</c:v>
                </c:pt>
                <c:pt idx="72">
                  <c:v>306.59423095629</c:v>
                </c:pt>
                <c:pt idx="73">
                  <c:v>305.32793588726696</c:v>
                </c:pt>
                <c:pt idx="74">
                  <c:v>304.88652691410095</c:v>
                </c:pt>
                <c:pt idx="75">
                  <c:v>304.78120993338115</c:v>
                </c:pt>
                <c:pt idx="76">
                  <c:v>304.74068640076928</c:v>
                </c:pt>
                <c:pt idx="77">
                  <c:v>303.52168891017379</c:v>
                </c:pt>
                <c:pt idx="78">
                  <c:v>301.72185686985097</c:v>
                </c:pt>
                <c:pt idx="79">
                  <c:v>300.96558289165557</c:v>
                </c:pt>
                <c:pt idx="80">
                  <c:v>300.65037252958558</c:v>
                </c:pt>
                <c:pt idx="81">
                  <c:v>297.78323463828724</c:v>
                </c:pt>
                <c:pt idx="82">
                  <c:v>293.09574878174232</c:v>
                </c:pt>
                <c:pt idx="83">
                  <c:v>291.78876128612978</c:v>
                </c:pt>
                <c:pt idx="84">
                  <c:v>290.1695545890114</c:v>
                </c:pt>
                <c:pt idx="85">
                  <c:v>285.47493143381382</c:v>
                </c:pt>
                <c:pt idx="86">
                  <c:v>284.31458589564255</c:v>
                </c:pt>
                <c:pt idx="87">
                  <c:v>283.95802688684756</c:v>
                </c:pt>
                <c:pt idx="88">
                  <c:v>282.83072890651454</c:v>
                </c:pt>
                <c:pt idx="89">
                  <c:v>282.43766286655011</c:v>
                </c:pt>
                <c:pt idx="90">
                  <c:v>281.23811641099155</c:v>
                </c:pt>
                <c:pt idx="91">
                  <c:v>279.84511886265705</c:v>
                </c:pt>
                <c:pt idx="92">
                  <c:v>279.76540360603815</c:v>
                </c:pt>
                <c:pt idx="93">
                  <c:v>277.44839267475072</c:v>
                </c:pt>
                <c:pt idx="94">
                  <c:v>276.55048796962512</c:v>
                </c:pt>
                <c:pt idx="95">
                  <c:v>276.52277259766964</c:v>
                </c:pt>
                <c:pt idx="96">
                  <c:v>276.05013476285893</c:v>
                </c:pt>
                <c:pt idx="97">
                  <c:v>274.96736169253739</c:v>
                </c:pt>
                <c:pt idx="98">
                  <c:v>273.96159200295182</c:v>
                </c:pt>
                <c:pt idx="99">
                  <c:v>272.46264901483175</c:v>
                </c:pt>
                <c:pt idx="100">
                  <c:v>272.17442960984442</c:v>
                </c:pt>
                <c:pt idx="101">
                  <c:v>271.85538023217453</c:v>
                </c:pt>
                <c:pt idx="102">
                  <c:v>271.53606905216935</c:v>
                </c:pt>
                <c:pt idx="103">
                  <c:v>270.99874154877824</c:v>
                </c:pt>
                <c:pt idx="104">
                  <c:v>270.56216856526788</c:v>
                </c:pt>
                <c:pt idx="105">
                  <c:v>270.02298426485157</c:v>
                </c:pt>
                <c:pt idx="106">
                  <c:v>267.52515288143849</c:v>
                </c:pt>
                <c:pt idx="107">
                  <c:v>265.00659068470577</c:v>
                </c:pt>
                <c:pt idx="108">
                  <c:v>264.23824801922058</c:v>
                </c:pt>
                <c:pt idx="109">
                  <c:v>259.99160584406235</c:v>
                </c:pt>
                <c:pt idx="110">
                  <c:v>259.19457643694352</c:v>
                </c:pt>
                <c:pt idx="111">
                  <c:v>258.82038448511537</c:v>
                </c:pt>
                <c:pt idx="112">
                  <c:v>258.3371489883653</c:v>
                </c:pt>
                <c:pt idx="113">
                  <c:v>258.05008263684527</c:v>
                </c:pt>
                <c:pt idx="114">
                  <c:v>257.2411516246375</c:v>
                </c:pt>
                <c:pt idx="115">
                  <c:v>255.86653988299207</c:v>
                </c:pt>
                <c:pt idx="116">
                  <c:v>252.9469549768406</c:v>
                </c:pt>
                <c:pt idx="117">
                  <c:v>252.61330028433892</c:v>
                </c:pt>
                <c:pt idx="118">
                  <c:v>249.90165781186147</c:v>
                </c:pt>
                <c:pt idx="119">
                  <c:v>247.9693298523168</c:v>
                </c:pt>
                <c:pt idx="120">
                  <c:v>247.55771414956837</c:v>
                </c:pt>
                <c:pt idx="121">
                  <c:v>246.85522132458149</c:v>
                </c:pt>
                <c:pt idx="122">
                  <c:v>245.17728895355029</c:v>
                </c:pt>
                <c:pt idx="123">
                  <c:v>243.39321228000944</c:v>
                </c:pt>
                <c:pt idx="124">
                  <c:v>242.78502058144673</c:v>
                </c:pt>
                <c:pt idx="125">
                  <c:v>241.53536300613533</c:v>
                </c:pt>
                <c:pt idx="126">
                  <c:v>241.28364303467697</c:v>
                </c:pt>
                <c:pt idx="127">
                  <c:v>240.69660120540391</c:v>
                </c:pt>
                <c:pt idx="128">
                  <c:v>237.43606172687961</c:v>
                </c:pt>
                <c:pt idx="129">
                  <c:v>237.39429134847302</c:v>
                </c:pt>
                <c:pt idx="130">
                  <c:v>236.63061268882902</c:v>
                </c:pt>
                <c:pt idx="131">
                  <c:v>236.288378619415</c:v>
                </c:pt>
                <c:pt idx="132">
                  <c:v>235.6093890713347</c:v>
                </c:pt>
                <c:pt idx="133">
                  <c:v>235.59079153856979</c:v>
                </c:pt>
                <c:pt idx="134">
                  <c:v>235.16984498243289</c:v>
                </c:pt>
                <c:pt idx="135">
                  <c:v>234.7789287252526</c:v>
                </c:pt>
                <c:pt idx="136">
                  <c:v>234.61412165426867</c:v>
                </c:pt>
                <c:pt idx="137">
                  <c:v>232.70976486719877</c:v>
                </c:pt>
                <c:pt idx="138">
                  <c:v>232.10214237083275</c:v>
                </c:pt>
                <c:pt idx="139">
                  <c:v>231.06866891841443</c:v>
                </c:pt>
                <c:pt idx="140">
                  <c:v>230.99906896439794</c:v>
                </c:pt>
                <c:pt idx="141">
                  <c:v>227.85035017292529</c:v>
                </c:pt>
                <c:pt idx="142">
                  <c:v>227.50444902887781</c:v>
                </c:pt>
                <c:pt idx="143">
                  <c:v>225.57126837537186</c:v>
                </c:pt>
                <c:pt idx="144">
                  <c:v>225.20862133462745</c:v>
                </c:pt>
                <c:pt idx="145">
                  <c:v>224.555266513417</c:v>
                </c:pt>
                <c:pt idx="146">
                  <c:v>224.49127262774485</c:v>
                </c:pt>
                <c:pt idx="147">
                  <c:v>224.24503128055281</c:v>
                </c:pt>
                <c:pt idx="148">
                  <c:v>222.92839392659673</c:v>
                </c:pt>
                <c:pt idx="149">
                  <c:v>221.45183111250813</c:v>
                </c:pt>
                <c:pt idx="150">
                  <c:v>217.59992816589386</c:v>
                </c:pt>
                <c:pt idx="151">
                  <c:v>215.59850148257254</c:v>
                </c:pt>
                <c:pt idx="152">
                  <c:v>215.43849583884312</c:v>
                </c:pt>
                <c:pt idx="153">
                  <c:v>213.18158109202602</c:v>
                </c:pt>
                <c:pt idx="154">
                  <c:v>208.27707693804837</c:v>
                </c:pt>
                <c:pt idx="155">
                  <c:v>207.24103093008651</c:v>
                </c:pt>
                <c:pt idx="156">
                  <c:v>205.95388267527107</c:v>
                </c:pt>
                <c:pt idx="157">
                  <c:v>203.38650651119426</c:v>
                </c:pt>
                <c:pt idx="158">
                  <c:v>200.93799289323283</c:v>
                </c:pt>
                <c:pt idx="159">
                  <c:v>189.54458370817972</c:v>
                </c:pt>
                <c:pt idx="160">
                  <c:v>187.62055787509402</c:v>
                </c:pt>
                <c:pt idx="161">
                  <c:v>172.15882100699335</c:v>
                </c:pt>
                <c:pt idx="162">
                  <c:v>167.26559661621778</c:v>
                </c:pt>
              </c:numCache>
            </c:numRef>
          </c:val>
          <c:extLst>
            <c:ext xmlns:c16="http://schemas.microsoft.com/office/drawing/2014/chart" uri="{C3380CC4-5D6E-409C-BE32-E72D297353CC}">
              <c16:uniqueId val="{00000026-4BF5-4438-BC50-4A61AF1D5882}"/>
            </c:ext>
          </c:extLst>
        </c:ser>
        <c:ser>
          <c:idx val="0"/>
          <c:order val="1"/>
          <c:tx>
            <c:strRef>
              <c:f>'[180111_NILateSpend_Analysis_WT_2data.xlsx]A3 Gaphs'!$S$234</c:f>
              <c:strCache>
                <c:ptCount val="1"/>
                <c:pt idx="0">
                  <c:v>NI</c:v>
                </c:pt>
              </c:strCache>
            </c:strRef>
          </c:tx>
          <c:spPr>
            <a:solidFill>
              <a:srgbClr val="7030A0"/>
            </a:solidFill>
            <a:ln>
              <a:noFill/>
            </a:ln>
            <a:effectLst/>
          </c:spPr>
          <c:invertIfNegative val="0"/>
          <c:dPt>
            <c:idx val="24"/>
            <c:invertIfNegative val="0"/>
            <c:bubble3D val="0"/>
            <c:spPr>
              <a:solidFill>
                <a:srgbClr val="7030A0"/>
              </a:solidFill>
              <a:ln>
                <a:noFill/>
              </a:ln>
              <a:effectLst/>
            </c:spPr>
            <c:extLst>
              <c:ext xmlns:c16="http://schemas.microsoft.com/office/drawing/2014/chart" uri="{C3380CC4-5D6E-409C-BE32-E72D297353CC}">
                <c16:uniqueId val="{00000028-4BF5-4438-BC50-4A61AF1D5882}"/>
              </c:ext>
            </c:extLst>
          </c:dPt>
          <c:dPt>
            <c:idx val="27"/>
            <c:invertIfNegative val="0"/>
            <c:bubble3D val="0"/>
            <c:spPr>
              <a:solidFill>
                <a:srgbClr val="7030A0"/>
              </a:solidFill>
              <a:ln>
                <a:noFill/>
              </a:ln>
              <a:effectLst/>
            </c:spPr>
            <c:extLst>
              <c:ext xmlns:c16="http://schemas.microsoft.com/office/drawing/2014/chart" uri="{C3380CC4-5D6E-409C-BE32-E72D297353CC}">
                <c16:uniqueId val="{0000002A-4BF5-4438-BC50-4A61AF1D5882}"/>
              </c:ext>
            </c:extLst>
          </c:dPt>
          <c:dPt>
            <c:idx val="28"/>
            <c:invertIfNegative val="0"/>
            <c:bubble3D val="0"/>
            <c:spPr>
              <a:solidFill>
                <a:srgbClr val="7030A0"/>
              </a:solidFill>
              <a:ln>
                <a:noFill/>
              </a:ln>
              <a:effectLst/>
            </c:spPr>
            <c:extLst>
              <c:ext xmlns:c16="http://schemas.microsoft.com/office/drawing/2014/chart" uri="{C3380CC4-5D6E-409C-BE32-E72D297353CC}">
                <c16:uniqueId val="{0000002C-4BF5-4438-BC50-4A61AF1D5882}"/>
              </c:ext>
            </c:extLst>
          </c:dPt>
          <c:dPt>
            <c:idx val="30"/>
            <c:invertIfNegative val="0"/>
            <c:bubble3D val="0"/>
            <c:spPr>
              <a:solidFill>
                <a:srgbClr val="7030A0"/>
              </a:solidFill>
              <a:ln>
                <a:noFill/>
              </a:ln>
              <a:effectLst/>
            </c:spPr>
            <c:extLst>
              <c:ext xmlns:c16="http://schemas.microsoft.com/office/drawing/2014/chart" uri="{C3380CC4-5D6E-409C-BE32-E72D297353CC}">
                <c16:uniqueId val="{0000002E-4BF5-4438-BC50-4A61AF1D5882}"/>
              </c:ext>
            </c:extLst>
          </c:dPt>
          <c:dPt>
            <c:idx val="32"/>
            <c:invertIfNegative val="0"/>
            <c:bubble3D val="0"/>
            <c:spPr>
              <a:solidFill>
                <a:srgbClr val="7030A0"/>
              </a:solidFill>
              <a:ln>
                <a:noFill/>
              </a:ln>
              <a:effectLst/>
            </c:spPr>
            <c:extLst>
              <c:ext xmlns:c16="http://schemas.microsoft.com/office/drawing/2014/chart" uri="{C3380CC4-5D6E-409C-BE32-E72D297353CC}">
                <c16:uniqueId val="{00000030-4BF5-4438-BC50-4A61AF1D5882}"/>
              </c:ext>
            </c:extLst>
          </c:dPt>
          <c:dPt>
            <c:idx val="33"/>
            <c:invertIfNegative val="0"/>
            <c:bubble3D val="0"/>
            <c:spPr>
              <a:solidFill>
                <a:srgbClr val="7030A0"/>
              </a:solidFill>
              <a:ln>
                <a:noFill/>
              </a:ln>
              <a:effectLst/>
            </c:spPr>
            <c:extLst>
              <c:ext xmlns:c16="http://schemas.microsoft.com/office/drawing/2014/chart" uri="{C3380CC4-5D6E-409C-BE32-E72D297353CC}">
                <c16:uniqueId val="{00000032-4BF5-4438-BC50-4A61AF1D5882}"/>
              </c:ext>
            </c:extLst>
          </c:dPt>
          <c:dPt>
            <c:idx val="34"/>
            <c:invertIfNegative val="0"/>
            <c:bubble3D val="0"/>
            <c:spPr>
              <a:solidFill>
                <a:srgbClr val="7030A0"/>
              </a:solidFill>
              <a:ln>
                <a:noFill/>
              </a:ln>
              <a:effectLst/>
            </c:spPr>
            <c:extLst>
              <c:ext xmlns:c16="http://schemas.microsoft.com/office/drawing/2014/chart" uri="{C3380CC4-5D6E-409C-BE32-E72D297353CC}">
                <c16:uniqueId val="{00000034-4BF5-4438-BC50-4A61AF1D5882}"/>
              </c:ext>
            </c:extLst>
          </c:dPt>
          <c:dPt>
            <c:idx val="82"/>
            <c:invertIfNegative val="0"/>
            <c:bubble3D val="0"/>
            <c:spPr>
              <a:solidFill>
                <a:srgbClr val="7030A0"/>
              </a:solidFill>
              <a:ln>
                <a:noFill/>
              </a:ln>
              <a:effectLst/>
            </c:spPr>
            <c:extLst>
              <c:ext xmlns:c16="http://schemas.microsoft.com/office/drawing/2014/chart" uri="{C3380CC4-5D6E-409C-BE32-E72D297353CC}">
                <c16:uniqueId val="{00000036-4BF5-4438-BC50-4A61AF1D5882}"/>
              </c:ext>
            </c:extLst>
          </c:dPt>
          <c:dPt>
            <c:idx val="85"/>
            <c:invertIfNegative val="0"/>
            <c:bubble3D val="0"/>
            <c:spPr>
              <a:solidFill>
                <a:srgbClr val="7030A0"/>
              </a:solidFill>
              <a:ln>
                <a:noFill/>
              </a:ln>
              <a:effectLst/>
            </c:spPr>
            <c:extLst>
              <c:ext xmlns:c16="http://schemas.microsoft.com/office/drawing/2014/chart" uri="{C3380CC4-5D6E-409C-BE32-E72D297353CC}">
                <c16:uniqueId val="{00000038-4BF5-4438-BC50-4A61AF1D5882}"/>
              </c:ext>
            </c:extLst>
          </c:dPt>
          <c:dPt>
            <c:idx val="86"/>
            <c:invertIfNegative val="0"/>
            <c:bubble3D val="0"/>
            <c:spPr>
              <a:solidFill>
                <a:srgbClr val="7030A0"/>
              </a:solidFill>
              <a:ln>
                <a:noFill/>
              </a:ln>
              <a:effectLst/>
            </c:spPr>
            <c:extLst>
              <c:ext xmlns:c16="http://schemas.microsoft.com/office/drawing/2014/chart" uri="{C3380CC4-5D6E-409C-BE32-E72D297353CC}">
                <c16:uniqueId val="{0000003A-4BF5-4438-BC50-4A61AF1D5882}"/>
              </c:ext>
            </c:extLst>
          </c:dPt>
          <c:dPt>
            <c:idx val="90"/>
            <c:invertIfNegative val="0"/>
            <c:bubble3D val="0"/>
            <c:spPr>
              <a:solidFill>
                <a:srgbClr val="7030A0"/>
              </a:solidFill>
              <a:ln>
                <a:noFill/>
              </a:ln>
              <a:effectLst/>
            </c:spPr>
            <c:extLst>
              <c:ext xmlns:c16="http://schemas.microsoft.com/office/drawing/2014/chart" uri="{C3380CC4-5D6E-409C-BE32-E72D297353CC}">
                <c16:uniqueId val="{0000003C-4BF5-4438-BC50-4A61AF1D5882}"/>
              </c:ext>
            </c:extLst>
          </c:dPt>
          <c:dPt>
            <c:idx val="93"/>
            <c:invertIfNegative val="0"/>
            <c:bubble3D val="0"/>
            <c:spPr>
              <a:solidFill>
                <a:srgbClr val="7030A0"/>
              </a:solidFill>
              <a:ln>
                <a:noFill/>
              </a:ln>
              <a:effectLst/>
            </c:spPr>
            <c:extLst>
              <c:ext xmlns:c16="http://schemas.microsoft.com/office/drawing/2014/chart" uri="{C3380CC4-5D6E-409C-BE32-E72D297353CC}">
                <c16:uniqueId val="{0000003E-4BF5-4438-BC50-4A61AF1D5882}"/>
              </c:ext>
            </c:extLst>
          </c:dPt>
          <c:dPt>
            <c:idx val="96"/>
            <c:invertIfNegative val="0"/>
            <c:bubble3D val="0"/>
            <c:spPr>
              <a:solidFill>
                <a:srgbClr val="7030A0"/>
              </a:solidFill>
              <a:ln>
                <a:noFill/>
              </a:ln>
              <a:effectLst/>
            </c:spPr>
            <c:extLst>
              <c:ext xmlns:c16="http://schemas.microsoft.com/office/drawing/2014/chart" uri="{C3380CC4-5D6E-409C-BE32-E72D297353CC}">
                <c16:uniqueId val="{00000040-4BF5-4438-BC50-4A61AF1D5882}"/>
              </c:ext>
            </c:extLst>
          </c:dPt>
          <c:dPt>
            <c:idx val="116"/>
            <c:invertIfNegative val="0"/>
            <c:bubble3D val="0"/>
            <c:spPr>
              <a:solidFill>
                <a:srgbClr val="7030A0"/>
              </a:solidFill>
              <a:ln>
                <a:noFill/>
              </a:ln>
              <a:effectLst/>
            </c:spPr>
            <c:extLst>
              <c:ext xmlns:c16="http://schemas.microsoft.com/office/drawing/2014/chart" uri="{C3380CC4-5D6E-409C-BE32-E72D297353CC}">
                <c16:uniqueId val="{00000042-4BF5-4438-BC50-4A61AF1D5882}"/>
              </c:ext>
            </c:extLst>
          </c:dPt>
          <c:dPt>
            <c:idx val="117"/>
            <c:invertIfNegative val="0"/>
            <c:bubble3D val="0"/>
            <c:spPr>
              <a:solidFill>
                <a:srgbClr val="7030A0"/>
              </a:solidFill>
              <a:ln>
                <a:noFill/>
              </a:ln>
              <a:effectLst/>
            </c:spPr>
            <c:extLst>
              <c:ext xmlns:c16="http://schemas.microsoft.com/office/drawing/2014/chart" uri="{C3380CC4-5D6E-409C-BE32-E72D297353CC}">
                <c16:uniqueId val="{00000044-4BF5-4438-BC50-4A61AF1D5882}"/>
              </c:ext>
            </c:extLst>
          </c:dPt>
          <c:dPt>
            <c:idx val="118"/>
            <c:invertIfNegative val="0"/>
            <c:bubble3D val="0"/>
            <c:spPr>
              <a:solidFill>
                <a:srgbClr val="7030A0"/>
              </a:solidFill>
              <a:ln>
                <a:noFill/>
              </a:ln>
              <a:effectLst/>
            </c:spPr>
            <c:extLst>
              <c:ext xmlns:c16="http://schemas.microsoft.com/office/drawing/2014/chart" uri="{C3380CC4-5D6E-409C-BE32-E72D297353CC}">
                <c16:uniqueId val="{00000046-4BF5-4438-BC50-4A61AF1D5882}"/>
              </c:ext>
            </c:extLst>
          </c:dPt>
          <c:dPt>
            <c:idx val="119"/>
            <c:invertIfNegative val="0"/>
            <c:bubble3D val="0"/>
            <c:spPr>
              <a:solidFill>
                <a:srgbClr val="7030A0"/>
              </a:solidFill>
              <a:ln>
                <a:noFill/>
              </a:ln>
              <a:effectLst/>
            </c:spPr>
            <c:extLst>
              <c:ext xmlns:c16="http://schemas.microsoft.com/office/drawing/2014/chart" uri="{C3380CC4-5D6E-409C-BE32-E72D297353CC}">
                <c16:uniqueId val="{00000048-4BF5-4438-BC50-4A61AF1D5882}"/>
              </c:ext>
            </c:extLst>
          </c:dPt>
          <c:dPt>
            <c:idx val="120"/>
            <c:invertIfNegative val="0"/>
            <c:bubble3D val="0"/>
            <c:spPr>
              <a:solidFill>
                <a:srgbClr val="7030A0"/>
              </a:solidFill>
              <a:ln>
                <a:noFill/>
              </a:ln>
              <a:effectLst/>
            </c:spPr>
            <c:extLst>
              <c:ext xmlns:c16="http://schemas.microsoft.com/office/drawing/2014/chart" uri="{C3380CC4-5D6E-409C-BE32-E72D297353CC}">
                <c16:uniqueId val="{0000004A-4BF5-4438-BC50-4A61AF1D5882}"/>
              </c:ext>
            </c:extLst>
          </c:dPt>
          <c:dPt>
            <c:idx val="121"/>
            <c:invertIfNegative val="0"/>
            <c:bubble3D val="0"/>
            <c:spPr>
              <a:solidFill>
                <a:srgbClr val="7030A0"/>
              </a:solidFill>
              <a:ln>
                <a:noFill/>
              </a:ln>
              <a:effectLst/>
            </c:spPr>
            <c:extLst>
              <c:ext xmlns:c16="http://schemas.microsoft.com/office/drawing/2014/chart" uri="{C3380CC4-5D6E-409C-BE32-E72D297353CC}">
                <c16:uniqueId val="{0000004C-4BF5-4438-BC50-4A61AF1D5882}"/>
              </c:ext>
            </c:extLst>
          </c:dPt>
          <c:dPt>
            <c:idx val="123"/>
            <c:invertIfNegative val="0"/>
            <c:bubble3D val="0"/>
            <c:spPr>
              <a:solidFill>
                <a:srgbClr val="7030A0"/>
              </a:solidFill>
              <a:ln>
                <a:noFill/>
              </a:ln>
              <a:effectLst/>
            </c:spPr>
            <c:extLst>
              <c:ext xmlns:c16="http://schemas.microsoft.com/office/drawing/2014/chart" uri="{C3380CC4-5D6E-409C-BE32-E72D297353CC}">
                <c16:uniqueId val="{0000004E-4BF5-4438-BC50-4A61AF1D5882}"/>
              </c:ext>
            </c:extLst>
          </c:dPt>
          <c:dPt>
            <c:idx val="124"/>
            <c:invertIfNegative val="0"/>
            <c:bubble3D val="0"/>
            <c:spPr>
              <a:solidFill>
                <a:srgbClr val="7030A0"/>
              </a:solidFill>
              <a:ln>
                <a:noFill/>
              </a:ln>
              <a:effectLst/>
            </c:spPr>
            <c:extLst>
              <c:ext xmlns:c16="http://schemas.microsoft.com/office/drawing/2014/chart" uri="{C3380CC4-5D6E-409C-BE32-E72D297353CC}">
                <c16:uniqueId val="{00000050-4BF5-4438-BC50-4A61AF1D5882}"/>
              </c:ext>
            </c:extLst>
          </c:dPt>
          <c:dPt>
            <c:idx val="129"/>
            <c:invertIfNegative val="0"/>
            <c:bubble3D val="0"/>
            <c:spPr>
              <a:solidFill>
                <a:srgbClr val="7030A0"/>
              </a:solidFill>
              <a:ln>
                <a:noFill/>
              </a:ln>
              <a:effectLst/>
            </c:spPr>
            <c:extLst>
              <c:ext xmlns:c16="http://schemas.microsoft.com/office/drawing/2014/chart" uri="{C3380CC4-5D6E-409C-BE32-E72D297353CC}">
                <c16:uniqueId val="{00000052-4BF5-4438-BC50-4A61AF1D5882}"/>
              </c:ext>
            </c:extLst>
          </c:dPt>
          <c:dPt>
            <c:idx val="131"/>
            <c:invertIfNegative val="0"/>
            <c:bubble3D val="0"/>
            <c:spPr>
              <a:solidFill>
                <a:srgbClr val="7030A0"/>
              </a:solidFill>
              <a:ln>
                <a:noFill/>
              </a:ln>
              <a:effectLst/>
            </c:spPr>
            <c:extLst>
              <c:ext xmlns:c16="http://schemas.microsoft.com/office/drawing/2014/chart" uri="{C3380CC4-5D6E-409C-BE32-E72D297353CC}">
                <c16:uniqueId val="{00000054-4BF5-4438-BC50-4A61AF1D5882}"/>
              </c:ext>
            </c:extLst>
          </c:dPt>
          <c:dPt>
            <c:idx val="134"/>
            <c:invertIfNegative val="0"/>
            <c:bubble3D val="0"/>
            <c:spPr>
              <a:solidFill>
                <a:srgbClr val="7030A0"/>
              </a:solidFill>
              <a:ln>
                <a:noFill/>
              </a:ln>
              <a:effectLst/>
            </c:spPr>
            <c:extLst>
              <c:ext xmlns:c16="http://schemas.microsoft.com/office/drawing/2014/chart" uri="{C3380CC4-5D6E-409C-BE32-E72D297353CC}">
                <c16:uniqueId val="{00000056-4BF5-4438-BC50-4A61AF1D5882}"/>
              </c:ext>
            </c:extLst>
          </c:dPt>
          <c:dPt>
            <c:idx val="135"/>
            <c:invertIfNegative val="0"/>
            <c:bubble3D val="0"/>
            <c:spPr>
              <a:solidFill>
                <a:srgbClr val="7030A0"/>
              </a:solidFill>
              <a:ln>
                <a:noFill/>
              </a:ln>
              <a:effectLst/>
            </c:spPr>
            <c:extLst>
              <c:ext xmlns:c16="http://schemas.microsoft.com/office/drawing/2014/chart" uri="{C3380CC4-5D6E-409C-BE32-E72D297353CC}">
                <c16:uniqueId val="{00000058-4BF5-4438-BC50-4A61AF1D5882}"/>
              </c:ext>
            </c:extLst>
          </c:dPt>
          <c:dPt>
            <c:idx val="136"/>
            <c:invertIfNegative val="0"/>
            <c:bubble3D val="0"/>
            <c:spPr>
              <a:solidFill>
                <a:srgbClr val="7030A0"/>
              </a:solidFill>
              <a:ln>
                <a:noFill/>
              </a:ln>
              <a:effectLst/>
            </c:spPr>
            <c:extLst>
              <c:ext xmlns:c16="http://schemas.microsoft.com/office/drawing/2014/chart" uri="{C3380CC4-5D6E-409C-BE32-E72D297353CC}">
                <c16:uniqueId val="{0000005A-4BF5-4438-BC50-4A61AF1D5882}"/>
              </c:ext>
            </c:extLst>
          </c:dPt>
          <c:dPt>
            <c:idx val="137"/>
            <c:invertIfNegative val="0"/>
            <c:bubble3D val="0"/>
            <c:spPr>
              <a:solidFill>
                <a:srgbClr val="7030A0"/>
              </a:solidFill>
              <a:ln>
                <a:noFill/>
              </a:ln>
              <a:effectLst/>
            </c:spPr>
            <c:extLst>
              <c:ext xmlns:c16="http://schemas.microsoft.com/office/drawing/2014/chart" uri="{C3380CC4-5D6E-409C-BE32-E72D297353CC}">
                <c16:uniqueId val="{0000005C-4BF5-4438-BC50-4A61AF1D5882}"/>
              </c:ext>
            </c:extLst>
          </c:dPt>
          <c:dPt>
            <c:idx val="138"/>
            <c:invertIfNegative val="0"/>
            <c:bubble3D val="0"/>
            <c:spPr>
              <a:solidFill>
                <a:srgbClr val="7030A0"/>
              </a:solidFill>
              <a:ln>
                <a:noFill/>
              </a:ln>
              <a:effectLst/>
            </c:spPr>
            <c:extLst>
              <c:ext xmlns:c16="http://schemas.microsoft.com/office/drawing/2014/chart" uri="{C3380CC4-5D6E-409C-BE32-E72D297353CC}">
                <c16:uniqueId val="{0000005E-4BF5-4438-BC50-4A61AF1D5882}"/>
              </c:ext>
            </c:extLst>
          </c:dPt>
          <c:dPt>
            <c:idx val="139"/>
            <c:invertIfNegative val="0"/>
            <c:bubble3D val="0"/>
            <c:spPr>
              <a:solidFill>
                <a:srgbClr val="7030A0"/>
              </a:solidFill>
              <a:ln>
                <a:noFill/>
              </a:ln>
              <a:effectLst/>
            </c:spPr>
            <c:extLst>
              <c:ext xmlns:c16="http://schemas.microsoft.com/office/drawing/2014/chart" uri="{C3380CC4-5D6E-409C-BE32-E72D297353CC}">
                <c16:uniqueId val="{00000060-4BF5-4438-BC50-4A61AF1D5882}"/>
              </c:ext>
            </c:extLst>
          </c:dPt>
          <c:dPt>
            <c:idx val="140"/>
            <c:invertIfNegative val="0"/>
            <c:bubble3D val="0"/>
            <c:spPr>
              <a:solidFill>
                <a:srgbClr val="7030A0"/>
              </a:solidFill>
              <a:ln>
                <a:noFill/>
              </a:ln>
              <a:effectLst/>
            </c:spPr>
            <c:extLst>
              <c:ext xmlns:c16="http://schemas.microsoft.com/office/drawing/2014/chart" uri="{C3380CC4-5D6E-409C-BE32-E72D297353CC}">
                <c16:uniqueId val="{00000062-4BF5-4438-BC50-4A61AF1D5882}"/>
              </c:ext>
            </c:extLst>
          </c:dPt>
          <c:dPt>
            <c:idx val="141"/>
            <c:invertIfNegative val="0"/>
            <c:bubble3D val="0"/>
            <c:spPr>
              <a:solidFill>
                <a:srgbClr val="7030A0"/>
              </a:solidFill>
              <a:ln>
                <a:noFill/>
              </a:ln>
              <a:effectLst/>
            </c:spPr>
            <c:extLst>
              <c:ext xmlns:c16="http://schemas.microsoft.com/office/drawing/2014/chart" uri="{C3380CC4-5D6E-409C-BE32-E72D297353CC}">
                <c16:uniqueId val="{00000064-4BF5-4438-BC50-4A61AF1D5882}"/>
              </c:ext>
            </c:extLst>
          </c:dPt>
          <c:dPt>
            <c:idx val="142"/>
            <c:invertIfNegative val="0"/>
            <c:bubble3D val="0"/>
            <c:spPr>
              <a:solidFill>
                <a:srgbClr val="7030A0"/>
              </a:solidFill>
              <a:ln>
                <a:noFill/>
              </a:ln>
              <a:effectLst/>
            </c:spPr>
            <c:extLst>
              <c:ext xmlns:c16="http://schemas.microsoft.com/office/drawing/2014/chart" uri="{C3380CC4-5D6E-409C-BE32-E72D297353CC}">
                <c16:uniqueId val="{00000066-4BF5-4438-BC50-4A61AF1D5882}"/>
              </c:ext>
            </c:extLst>
          </c:dPt>
          <c:dPt>
            <c:idx val="146"/>
            <c:invertIfNegative val="0"/>
            <c:bubble3D val="0"/>
            <c:spPr>
              <a:solidFill>
                <a:srgbClr val="7030A0"/>
              </a:solidFill>
              <a:ln>
                <a:noFill/>
              </a:ln>
              <a:effectLst/>
            </c:spPr>
            <c:extLst>
              <c:ext xmlns:c16="http://schemas.microsoft.com/office/drawing/2014/chart" uri="{C3380CC4-5D6E-409C-BE32-E72D297353CC}">
                <c16:uniqueId val="{00000068-4BF5-4438-BC50-4A61AF1D5882}"/>
              </c:ext>
            </c:extLst>
          </c:dPt>
          <c:dPt>
            <c:idx val="147"/>
            <c:invertIfNegative val="0"/>
            <c:bubble3D val="0"/>
            <c:spPr>
              <a:solidFill>
                <a:srgbClr val="7030A0"/>
              </a:solidFill>
              <a:ln>
                <a:noFill/>
              </a:ln>
              <a:effectLst/>
            </c:spPr>
            <c:extLst>
              <c:ext xmlns:c16="http://schemas.microsoft.com/office/drawing/2014/chart" uri="{C3380CC4-5D6E-409C-BE32-E72D297353CC}">
                <c16:uniqueId val="{0000006A-4BF5-4438-BC50-4A61AF1D5882}"/>
              </c:ext>
            </c:extLst>
          </c:dPt>
          <c:dPt>
            <c:idx val="148"/>
            <c:invertIfNegative val="0"/>
            <c:bubble3D val="0"/>
            <c:spPr>
              <a:solidFill>
                <a:srgbClr val="7030A0"/>
              </a:solidFill>
              <a:ln>
                <a:noFill/>
              </a:ln>
              <a:effectLst/>
            </c:spPr>
            <c:extLst>
              <c:ext xmlns:c16="http://schemas.microsoft.com/office/drawing/2014/chart" uri="{C3380CC4-5D6E-409C-BE32-E72D297353CC}">
                <c16:uniqueId val="{0000006C-4BF5-4438-BC50-4A61AF1D5882}"/>
              </c:ext>
            </c:extLst>
          </c:dPt>
          <c:val>
            <c:numRef>
              <c:f>'[180111_NILateSpend_Analysis_WT_2data.xlsx]A3 Gaphs'!$S$235:$S$397</c:f>
              <c:numCache>
                <c:formatCode>"£"#,##0</c:formatCode>
                <c:ptCount val="1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349.69508650221184</c:v>
                </c:pt>
                <c:pt idx="34">
                  <c:v>0</c:v>
                </c:pt>
                <c:pt idx="35">
                  <c:v>0</c:v>
                </c:pt>
                <c:pt idx="36">
                  <c:v>0</c:v>
                </c:pt>
                <c:pt idx="37">
                  <c:v>345.76543019344064</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283.95802688684756</c:v>
                </c:pt>
                <c:pt idx="88">
                  <c:v>0</c:v>
                </c:pt>
                <c:pt idx="89">
                  <c:v>0</c:v>
                </c:pt>
                <c:pt idx="90">
                  <c:v>0</c:v>
                </c:pt>
                <c:pt idx="91">
                  <c:v>279.84511886265705</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245.17728895355029</c:v>
                </c:pt>
                <c:pt idx="123">
                  <c:v>243.39321228000944</c:v>
                </c:pt>
                <c:pt idx="124">
                  <c:v>0</c:v>
                </c:pt>
                <c:pt idx="125">
                  <c:v>0</c:v>
                </c:pt>
                <c:pt idx="126">
                  <c:v>0</c:v>
                </c:pt>
                <c:pt idx="127">
                  <c:v>0</c:v>
                </c:pt>
                <c:pt idx="128">
                  <c:v>237.43606172687961</c:v>
                </c:pt>
                <c:pt idx="129">
                  <c:v>0</c:v>
                </c:pt>
                <c:pt idx="130">
                  <c:v>236.63061268882902</c:v>
                </c:pt>
                <c:pt idx="131">
                  <c:v>0</c:v>
                </c:pt>
                <c:pt idx="132">
                  <c:v>0</c:v>
                </c:pt>
                <c:pt idx="133">
                  <c:v>0</c:v>
                </c:pt>
                <c:pt idx="134">
                  <c:v>0</c:v>
                </c:pt>
                <c:pt idx="135">
                  <c:v>0</c:v>
                </c:pt>
                <c:pt idx="136">
                  <c:v>0</c:v>
                </c:pt>
                <c:pt idx="137">
                  <c:v>0</c:v>
                </c:pt>
                <c:pt idx="138">
                  <c:v>232.10214237083275</c:v>
                </c:pt>
                <c:pt idx="139">
                  <c:v>0</c:v>
                </c:pt>
                <c:pt idx="140">
                  <c:v>0</c:v>
                </c:pt>
                <c:pt idx="141">
                  <c:v>227.85035017292529</c:v>
                </c:pt>
                <c:pt idx="142">
                  <c:v>0</c:v>
                </c:pt>
                <c:pt idx="143">
                  <c:v>0</c:v>
                </c:pt>
                <c:pt idx="144">
                  <c:v>0</c:v>
                </c:pt>
                <c:pt idx="145">
                  <c:v>0</c:v>
                </c:pt>
                <c:pt idx="146">
                  <c:v>0</c:v>
                </c:pt>
                <c:pt idx="147">
                  <c:v>224.24503128055281</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numCache>
            </c:numRef>
          </c:val>
          <c:extLst>
            <c:ext xmlns:c16="http://schemas.microsoft.com/office/drawing/2014/chart" uri="{C3380CC4-5D6E-409C-BE32-E72D297353CC}">
              <c16:uniqueId val="{0000006D-4BF5-4438-BC50-4A61AF1D5882}"/>
            </c:ext>
          </c:extLst>
        </c:ser>
        <c:dLbls>
          <c:showLegendKey val="0"/>
          <c:showVal val="0"/>
          <c:showCatName val="0"/>
          <c:showSerName val="0"/>
          <c:showPercent val="0"/>
          <c:showBubbleSize val="0"/>
        </c:dLbls>
        <c:gapWidth val="25"/>
        <c:overlap val="100"/>
        <c:axId val="457806752"/>
        <c:axId val="457805440"/>
      </c:barChart>
      <c:catAx>
        <c:axId val="457806752"/>
        <c:scaling>
          <c:orientation val="minMax"/>
        </c:scaling>
        <c:delete val="1"/>
        <c:axPos val="b"/>
        <c:numFmt formatCode="General" sourceLinked="1"/>
        <c:majorTickMark val="none"/>
        <c:minorTickMark val="none"/>
        <c:tickLblPos val="nextTo"/>
        <c:crossAx val="457805440"/>
        <c:crosses val="autoZero"/>
        <c:auto val="0"/>
        <c:lblAlgn val="ctr"/>
        <c:lblOffset val="100"/>
        <c:tickLblSkip val="1"/>
        <c:noMultiLvlLbl val="0"/>
      </c:catAx>
      <c:valAx>
        <c:axId val="4578054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7806752"/>
        <c:crossesAt val="1"/>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62D06-A7EC-4F09-8270-2B63C488FDAF}" type="datetimeFigureOut">
              <a:rPr lang="en-GB" smtClean="0"/>
              <a:t>23/11/2018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B5E5C-BCB0-4383-96FE-C4686B6C222C}" type="slidenum">
              <a:rPr lang="en-GB" smtClean="0"/>
              <a:t>‹#›</a:t>
            </a:fld>
            <a:endParaRPr lang="en-GB"/>
          </a:p>
        </p:txBody>
      </p:sp>
    </p:spTree>
    <p:extLst>
      <p:ext uri="{BB962C8B-B14F-4D97-AF65-F5344CB8AC3E}">
        <p14:creationId xmlns:p14="http://schemas.microsoft.com/office/powerpoint/2010/main" val="2997346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230188"/>
            <a:ext cx="3721100" cy="2092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413B2-CB14-4809-965A-1EC1FD547F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41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CAC9FDB-7940-419B-B393-E5EF6B8109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B1EDD551-6C44-4D28-9EBB-56A9D22DB6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1748" name="Slide Number Placeholder 3">
            <a:extLst>
              <a:ext uri="{FF2B5EF4-FFF2-40B4-BE49-F238E27FC236}">
                <a16:creationId xmlns:a16="http://schemas.microsoft.com/office/drawing/2014/main" id="{0CB2A7A4-A52C-4E52-AD76-8524034676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9174816-E519-4009-A854-E20B95686B8F}" type="slidenum">
              <a:rPr lang="en-US" altLang="en-US" smtClean="0"/>
              <a:pPr/>
              <a:t>26</a:t>
            </a:fld>
            <a:endParaRPr lang="en-US" altLang="en-US"/>
          </a:p>
        </p:txBody>
      </p:sp>
    </p:spTree>
    <p:extLst>
      <p:ext uri="{BB962C8B-B14F-4D97-AF65-F5344CB8AC3E}">
        <p14:creationId xmlns:p14="http://schemas.microsoft.com/office/powerpoint/2010/main" val="230071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AF28A93-6524-459D-9A32-74E6174539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1DC99D2-6B56-45D2-AE8C-A8284F88C3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3796" name="Slide Number Placeholder 3">
            <a:extLst>
              <a:ext uri="{FF2B5EF4-FFF2-40B4-BE49-F238E27FC236}">
                <a16:creationId xmlns:a16="http://schemas.microsoft.com/office/drawing/2014/main" id="{720C878E-A709-4C75-ADCC-5D1844BF6F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8F7A2E8-6651-48F1-B713-2C1A1F5A41FE}" type="slidenum">
              <a:rPr lang="en-US" altLang="en-US" smtClean="0"/>
              <a:pPr/>
              <a:t>27</a:t>
            </a:fld>
            <a:endParaRPr lang="en-US" altLang="en-US"/>
          </a:p>
        </p:txBody>
      </p:sp>
    </p:spTree>
    <p:extLst>
      <p:ext uri="{BB962C8B-B14F-4D97-AF65-F5344CB8AC3E}">
        <p14:creationId xmlns:p14="http://schemas.microsoft.com/office/powerpoint/2010/main" val="405697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C6AAB70-8967-407C-989A-D81D508443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B92DED3-A975-4E7A-AA84-97E57F5B0D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7892" name="Slide Number Placeholder 3">
            <a:extLst>
              <a:ext uri="{FF2B5EF4-FFF2-40B4-BE49-F238E27FC236}">
                <a16:creationId xmlns:a16="http://schemas.microsoft.com/office/drawing/2014/main" id="{B2D85DCE-7FA6-409E-9138-88DEB0BB7B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0798F9-AB10-4B76-9854-EC7EF42A8107}" type="slidenum">
              <a:rPr lang="en-US" altLang="en-US" smtClean="0"/>
              <a:pPr/>
              <a:t>28</a:t>
            </a:fld>
            <a:endParaRPr lang="en-US" altLang="en-US"/>
          </a:p>
        </p:txBody>
      </p:sp>
    </p:spTree>
    <p:extLst>
      <p:ext uri="{BB962C8B-B14F-4D97-AF65-F5344CB8AC3E}">
        <p14:creationId xmlns:p14="http://schemas.microsoft.com/office/powerpoint/2010/main" val="96446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272D5E4-D8B3-47B0-8793-FFD4BCE7ED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B22CB37-EC1C-4473-B240-1D57272742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988" name="Slide Number Placeholder 3">
            <a:extLst>
              <a:ext uri="{FF2B5EF4-FFF2-40B4-BE49-F238E27FC236}">
                <a16:creationId xmlns:a16="http://schemas.microsoft.com/office/drawing/2014/main" id="{B9163DBD-EE4F-4481-9C2F-DF5076FA99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D51948-B64F-4EFB-87B3-A03C1CE8B65B}" type="slidenum">
              <a:rPr lang="en-US" altLang="en-US" smtClean="0"/>
              <a:pPr/>
              <a:t>29</a:t>
            </a:fld>
            <a:endParaRPr lang="en-US" altLang="en-US"/>
          </a:p>
        </p:txBody>
      </p:sp>
    </p:spTree>
    <p:extLst>
      <p:ext uri="{BB962C8B-B14F-4D97-AF65-F5344CB8AC3E}">
        <p14:creationId xmlns:p14="http://schemas.microsoft.com/office/powerpoint/2010/main" val="380234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300"/>
              <a:t>Journey began with unusual partnership between Graham and IDS – different sides of the political spectrum – both with a passion and interest in EI</a:t>
            </a:r>
          </a:p>
          <a:p>
            <a:endParaRPr lang="en-GB" altLang="en-US" sz="1300"/>
          </a:p>
          <a:p>
            <a:r>
              <a:rPr lang="en-GB" altLang="en-US" sz="1300"/>
              <a:t>Graham, founder chair of EIF – Coalition </a:t>
            </a:r>
            <a:r>
              <a:rPr lang="en-GB" altLang="en-US" sz="1300" err="1"/>
              <a:t>govt</a:t>
            </a:r>
            <a:r>
              <a:rPr lang="en-GB" altLang="en-US" sz="1300"/>
              <a:t> to report to the PM</a:t>
            </a:r>
          </a:p>
          <a:p>
            <a:endParaRPr lang="en-GB" altLang="en-US" sz="1300"/>
          </a:p>
          <a:p>
            <a:r>
              <a:rPr lang="en-GB" altLang="en-US" sz="1300"/>
              <a:t>His ground-breaking report – drawing on lots of existing knowledge</a:t>
            </a:r>
          </a:p>
          <a:p>
            <a:pPr marL="232144" indent="-232144">
              <a:buFont typeface="Arial" panose="020B0604020202020204" pitchFamily="34" charset="0"/>
              <a:buChar char="•"/>
              <a:defRPr/>
            </a:pPr>
            <a:r>
              <a:rPr lang="en-GB" sz="1300"/>
              <a:t>Growing research on case for early intervention drawing on research from – psychology, economics, neuroscience and social research. </a:t>
            </a:r>
          </a:p>
          <a:p>
            <a:pPr marL="232144" indent="-232144">
              <a:buFont typeface="Arial" panose="020B0604020202020204" pitchFamily="34" charset="0"/>
              <a:buChar char="•"/>
              <a:defRPr/>
            </a:pPr>
            <a:r>
              <a:rPr lang="en-GB" sz="1300"/>
              <a:t>Strong evidence for a number of specific programmes implemented internationally esp. in the US - Family Nurse Partnership introduced in UK</a:t>
            </a:r>
          </a:p>
          <a:p>
            <a:pPr marL="232144" indent="-232144">
              <a:buFont typeface="Arial" panose="020B0604020202020204" pitchFamily="34" charset="0"/>
              <a:buChar char="•"/>
              <a:defRPr/>
            </a:pPr>
            <a:r>
              <a:rPr lang="en-GB" sz="1300"/>
              <a:t>Lack of evidence for programmes in UK context</a:t>
            </a:r>
          </a:p>
          <a:p>
            <a:pPr marL="232144" indent="-232144">
              <a:buFont typeface="Arial" panose="020B0604020202020204" pitchFamily="34" charset="0"/>
              <a:buChar char="•"/>
              <a:defRPr/>
            </a:pPr>
            <a:r>
              <a:rPr lang="en-GB" sz="1300"/>
              <a:t>The Early Intervention Foundation created in 2013 with all-party support</a:t>
            </a:r>
          </a:p>
          <a:p>
            <a:endParaRPr lang="en-GB" altLang="en-US" sz="130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804763" indent="-309524">
              <a:defRPr>
                <a:solidFill>
                  <a:schemeClr val="tx1"/>
                </a:solidFill>
                <a:latin typeface="Calibri" panose="020F0502020204030204" pitchFamily="34" charset="0"/>
                <a:ea typeface="MS PGothic" panose="020B0600070205080204" pitchFamily="34" charset="-128"/>
              </a:defRPr>
            </a:lvl2pPr>
            <a:lvl3pPr marL="1238098" indent="-247620">
              <a:defRPr>
                <a:solidFill>
                  <a:schemeClr val="tx1"/>
                </a:solidFill>
                <a:latin typeface="Calibri" panose="020F0502020204030204" pitchFamily="34" charset="0"/>
                <a:ea typeface="MS PGothic" panose="020B0600070205080204" pitchFamily="34" charset="-128"/>
              </a:defRPr>
            </a:lvl3pPr>
            <a:lvl4pPr marL="1733337" indent="-247620">
              <a:defRPr>
                <a:solidFill>
                  <a:schemeClr val="tx1"/>
                </a:solidFill>
                <a:latin typeface="Calibri" panose="020F0502020204030204" pitchFamily="34" charset="0"/>
                <a:ea typeface="MS PGothic" panose="020B0600070205080204" pitchFamily="34" charset="-128"/>
              </a:defRPr>
            </a:lvl4pPr>
            <a:lvl5pPr marL="2228576" indent="-247620">
              <a:defRPr>
                <a:solidFill>
                  <a:schemeClr val="tx1"/>
                </a:solidFill>
                <a:latin typeface="Calibri" panose="020F0502020204030204" pitchFamily="34" charset="0"/>
                <a:ea typeface="MS PGothic" panose="020B0600070205080204" pitchFamily="34" charset="-128"/>
              </a:defRPr>
            </a:lvl5pPr>
            <a:lvl6pPr marL="2723815"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219054"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714293"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209532"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90478" eaLnBrk="1" fontAlgn="auto" latinLnBrk="0" hangingPunct="1">
              <a:lnSpc>
                <a:spcPct val="100000"/>
              </a:lnSpc>
              <a:spcBef>
                <a:spcPts val="0"/>
              </a:spcBef>
              <a:spcAft>
                <a:spcPts val="0"/>
              </a:spcAft>
              <a:buClrTx/>
              <a:buSzTx/>
              <a:buFontTx/>
              <a:buNone/>
              <a:tabLst/>
              <a:defRPr/>
            </a:pPr>
            <a:fld id="{B782EFE5-0D80-4B4D-8ADB-895F088AF3CA}" type="slidenum">
              <a:rPr kumimoji="0" lang="en-GB" altLang="en-US" sz="19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pPr marL="0" marR="0" lvl="0" indent="0" defTabSz="990478" eaLnBrk="1" fontAlgn="auto" latinLnBrk="0" hangingPunct="1">
                <a:lnSpc>
                  <a:spcPct val="100000"/>
                </a:lnSpc>
                <a:spcBef>
                  <a:spcPts val="0"/>
                </a:spcBef>
                <a:spcAft>
                  <a:spcPts val="0"/>
                </a:spcAft>
                <a:buClrTx/>
                <a:buSzTx/>
                <a:buFontTx/>
                <a:buNone/>
                <a:tabLst/>
                <a:defRPr/>
              </a:pPr>
              <a:t>3</a:t>
            </a:fld>
            <a:endParaRPr kumimoji="0" lang="en-GB" altLang="en-US" sz="19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94155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2A3DAA5-B18E-48B5-BBF1-589710C35AC4}"/>
              </a:ext>
            </a:extLst>
          </p:cNvPr>
          <p:cNvSpPr>
            <a:spLocks noGrp="1" noRot="1" noChangeAspect="1" noChangeArrowheads="1" noTextEdit="1"/>
          </p:cNvSpPr>
          <p:nvPr>
            <p:ph type="sldImg"/>
          </p:nvPr>
        </p:nvSpPr>
        <p:spPr bwMode="auto">
          <a:xfrm>
            <a:off x="1611313" y="230188"/>
            <a:ext cx="3721100" cy="2092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18E5BCF-7AF4-4F6F-BC2F-F4B3DEE108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9460" name="Slide Number Placeholder 3">
            <a:extLst>
              <a:ext uri="{FF2B5EF4-FFF2-40B4-BE49-F238E27FC236}">
                <a16:creationId xmlns:a16="http://schemas.microsoft.com/office/drawing/2014/main" id="{95D4A1E8-9B07-4FBD-B37A-315DE0D17C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01" indent="-285731">
              <a:defRPr>
                <a:solidFill>
                  <a:schemeClr val="tx1"/>
                </a:solidFill>
                <a:latin typeface="Calibri" panose="020F0502020204030204" pitchFamily="34" charset="0"/>
                <a:ea typeface="MS PGothic" panose="020B0600070205080204" pitchFamily="34" charset="-128"/>
              </a:defRPr>
            </a:lvl2pPr>
            <a:lvl3pPr marL="1142925" indent="-228585">
              <a:defRPr>
                <a:solidFill>
                  <a:schemeClr val="tx1"/>
                </a:solidFill>
                <a:latin typeface="Calibri" panose="020F0502020204030204" pitchFamily="34" charset="0"/>
                <a:ea typeface="MS PGothic" panose="020B0600070205080204" pitchFamily="34" charset="-128"/>
              </a:defRPr>
            </a:lvl3pPr>
            <a:lvl4pPr marL="1600095" indent="-228585">
              <a:defRPr>
                <a:solidFill>
                  <a:schemeClr val="tx1"/>
                </a:solidFill>
                <a:latin typeface="Calibri" panose="020F0502020204030204" pitchFamily="34" charset="0"/>
                <a:ea typeface="MS PGothic" panose="020B0600070205080204" pitchFamily="34" charset="-128"/>
              </a:defRPr>
            </a:lvl4pPr>
            <a:lvl5pPr marL="2057265" indent="-228585">
              <a:defRPr>
                <a:solidFill>
                  <a:schemeClr val="tx1"/>
                </a:solidFill>
                <a:latin typeface="Calibri" panose="020F0502020204030204" pitchFamily="34" charset="0"/>
                <a:ea typeface="MS PGothic" panose="020B0600070205080204" pitchFamily="34" charset="-128"/>
              </a:defRPr>
            </a:lvl5pPr>
            <a:lvl6pPr marL="2514435" indent="-228585" defTabSz="45717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605" indent="-228585" defTabSz="45717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8775" indent="-228585" defTabSz="45717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5945" indent="-228585" defTabSz="45717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EEBEA10-8CB2-472E-8A3E-E53AE42ED2C2}" type="slidenum">
              <a:rPr lang="en-US" altLang="en-US" smtClean="0"/>
              <a:pPr/>
              <a:t>4</a:t>
            </a:fld>
            <a:endParaRPr lang="en-US" altLang="en-US" dirty="0"/>
          </a:p>
        </p:txBody>
      </p:sp>
    </p:spTree>
    <p:extLst>
      <p:ext uri="{BB962C8B-B14F-4D97-AF65-F5344CB8AC3E}">
        <p14:creationId xmlns:p14="http://schemas.microsoft.com/office/powerpoint/2010/main" val="281543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144" indent="-232144">
              <a:buFont typeface="Arial" panose="020B0604020202020204" pitchFamily="34" charset="0"/>
              <a:buChar char="•"/>
              <a:defRPr/>
            </a:pPr>
            <a:r>
              <a:rPr lang="en-GB" sz="1300"/>
              <a:t>Represents the next stage in the Allen Review </a:t>
            </a:r>
          </a:p>
          <a:p>
            <a:pPr marL="232144" indent="-232144">
              <a:buFont typeface="Arial" panose="020B0604020202020204" pitchFamily="34" charset="0"/>
              <a:buChar char="•"/>
              <a:defRPr/>
            </a:pPr>
            <a:r>
              <a:rPr lang="en-GB" sz="1300"/>
              <a:t>Creating foundations for a UK evidence base for Early Intervention</a:t>
            </a:r>
          </a:p>
          <a:p>
            <a:pPr marL="232144" indent="-232144">
              <a:buFont typeface="Arial" panose="020B0604020202020204" pitchFamily="34" charset="0"/>
              <a:buChar char="•"/>
              <a:defRPr/>
            </a:pPr>
            <a:r>
              <a:rPr lang="en-GB" sz="1300"/>
              <a:t>Use EIF’s own ratings, approach, cost scale </a:t>
            </a:r>
          </a:p>
          <a:p>
            <a:pPr marL="232144" indent="-232144">
              <a:buFont typeface="Arial" panose="020B0604020202020204" pitchFamily="34" charset="0"/>
              <a:buChar char="•"/>
              <a:defRPr/>
            </a:pPr>
            <a:r>
              <a:rPr lang="en-GB" sz="1300"/>
              <a:t>Drawing on expertise of partners </a:t>
            </a:r>
          </a:p>
          <a:p>
            <a:pPr marL="232144" indent="-232144">
              <a:buFont typeface="Arial" panose="020B0604020202020204" pitchFamily="34" charset="0"/>
              <a:buChar char="•"/>
              <a:defRPr/>
            </a:pPr>
            <a:r>
              <a:rPr lang="en-GB" sz="1300"/>
              <a:t>Focus on </a:t>
            </a:r>
            <a:r>
              <a:rPr lang="en-GB" sz="1300" i="1"/>
              <a:t>relationships </a:t>
            </a:r>
            <a:r>
              <a:rPr lang="en-GB" sz="1300"/>
              <a:t>–  parent and child and parent and parent</a:t>
            </a:r>
          </a:p>
          <a:p>
            <a:endParaRPr lang="en-GB"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804763" indent="-309524">
              <a:defRPr>
                <a:solidFill>
                  <a:schemeClr val="tx1"/>
                </a:solidFill>
                <a:latin typeface="Calibri" panose="020F0502020204030204" pitchFamily="34" charset="0"/>
                <a:ea typeface="MS PGothic" panose="020B0600070205080204" pitchFamily="34" charset="-128"/>
              </a:defRPr>
            </a:lvl2pPr>
            <a:lvl3pPr marL="1238098" indent="-247620">
              <a:defRPr>
                <a:solidFill>
                  <a:schemeClr val="tx1"/>
                </a:solidFill>
                <a:latin typeface="Calibri" panose="020F0502020204030204" pitchFamily="34" charset="0"/>
                <a:ea typeface="MS PGothic" panose="020B0600070205080204" pitchFamily="34" charset="-128"/>
              </a:defRPr>
            </a:lvl3pPr>
            <a:lvl4pPr marL="1733337" indent="-247620">
              <a:defRPr>
                <a:solidFill>
                  <a:schemeClr val="tx1"/>
                </a:solidFill>
                <a:latin typeface="Calibri" panose="020F0502020204030204" pitchFamily="34" charset="0"/>
                <a:ea typeface="MS PGothic" panose="020B0600070205080204" pitchFamily="34" charset="-128"/>
              </a:defRPr>
            </a:lvl4pPr>
            <a:lvl5pPr marL="2228576" indent="-247620">
              <a:defRPr>
                <a:solidFill>
                  <a:schemeClr val="tx1"/>
                </a:solidFill>
                <a:latin typeface="Calibri" panose="020F0502020204030204" pitchFamily="34" charset="0"/>
                <a:ea typeface="MS PGothic" panose="020B0600070205080204" pitchFamily="34" charset="-128"/>
              </a:defRPr>
            </a:lvl5pPr>
            <a:lvl6pPr marL="2723815"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219054"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714293"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209532" indent="-247620" defTabSz="49523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90478" eaLnBrk="1" fontAlgn="auto" latinLnBrk="0" hangingPunct="1">
              <a:lnSpc>
                <a:spcPct val="100000"/>
              </a:lnSpc>
              <a:spcBef>
                <a:spcPts val="0"/>
              </a:spcBef>
              <a:spcAft>
                <a:spcPts val="0"/>
              </a:spcAft>
              <a:buClrTx/>
              <a:buSzTx/>
              <a:buFontTx/>
              <a:buNone/>
              <a:tabLst/>
              <a:defRPr/>
            </a:pPr>
            <a:fld id="{905B7C63-DE97-4123-9F1A-A64B513511BB}" type="slidenum">
              <a:rPr kumimoji="0" lang="en-GB" altLang="en-US" sz="19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pPr marL="0" marR="0" lvl="0" indent="0" defTabSz="990478" eaLnBrk="1" fontAlgn="auto" latinLnBrk="0" hangingPunct="1">
                <a:lnSpc>
                  <a:spcPct val="100000"/>
                </a:lnSpc>
                <a:spcBef>
                  <a:spcPts val="0"/>
                </a:spcBef>
                <a:spcAft>
                  <a:spcPts val="0"/>
                </a:spcAft>
                <a:buClrTx/>
                <a:buSzTx/>
                <a:buFontTx/>
                <a:buNone/>
                <a:tabLst/>
                <a:defRPr/>
              </a:pPr>
              <a:t>16</a:t>
            </a:fld>
            <a:endParaRPr kumimoji="0" lang="en-GB" altLang="en-US" sz="19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53642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GB" altLang="en-US">
                <a:solidFill>
                  <a:srgbClr val="373A36"/>
                </a:solidFill>
              </a:rPr>
              <a:t>Strength of evidence of impact is only part of the story.  The rating is not the decision. Programmes can go down as well as up.</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485A5F4E-426B-4974-B01F-D83F6CA965B3}" type="slidenum">
              <a:rPr kumimoji="0" lang="en-GB"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58381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8B5E5C-BCB0-4383-96FE-C4686B6C222C}" type="slidenum">
              <a:rPr lang="en-GB" smtClean="0"/>
              <a:t>21</a:t>
            </a:fld>
            <a:endParaRPr lang="en-GB"/>
          </a:p>
        </p:txBody>
      </p:sp>
    </p:spTree>
    <p:extLst>
      <p:ext uri="{BB962C8B-B14F-4D97-AF65-F5344CB8AC3E}">
        <p14:creationId xmlns:p14="http://schemas.microsoft.com/office/powerpoint/2010/main" val="86735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GB" b="1"/>
              <a:t>Defining your project/programme &amp; evaluation steps. (Kirsten 10 minutes total)</a:t>
            </a:r>
            <a:endParaRPr lang="en-GB"/>
          </a:p>
          <a:p>
            <a:pPr marL="171450" indent="-171450">
              <a:buFont typeface="Arial" panose="020B0604020202020204" pitchFamily="34" charset="0"/>
              <a:buChar char="•"/>
              <a:defRPr/>
            </a:pPr>
            <a:r>
              <a:rPr lang="en-GB">
                <a:cs typeface="+mn-cs"/>
              </a:rPr>
              <a:t>10 Steps to Evaluation</a:t>
            </a:r>
          </a:p>
          <a:p>
            <a:pPr marL="171450" indent="-171450">
              <a:buFont typeface="Arial" panose="020B0604020202020204" pitchFamily="34" charset="0"/>
              <a:buChar char="•"/>
              <a:defRPr/>
            </a:pPr>
            <a:r>
              <a:rPr lang="en-GB">
                <a:cs typeface="+mn-cs"/>
              </a:rPr>
              <a:t>How to develop a Theory of Change - easy step by step guide. </a:t>
            </a:r>
            <a:endParaRPr lang="en-GB"/>
          </a:p>
          <a:p>
            <a:pPr lvl="2">
              <a:defRPr/>
            </a:pPr>
            <a:r>
              <a:rPr lang="en-GB"/>
              <a:t>Step 1. Theory of change</a:t>
            </a:r>
          </a:p>
          <a:p>
            <a:pPr lvl="2">
              <a:defRPr/>
            </a:pPr>
            <a:r>
              <a:rPr lang="en-GB"/>
              <a:t>Step 2. Logic Model, </a:t>
            </a:r>
          </a:p>
          <a:p>
            <a:pPr lvl="2">
              <a:defRPr/>
            </a:pPr>
            <a:r>
              <a:rPr lang="en-GB"/>
              <a:t>Step 3. Blueprint</a:t>
            </a:r>
          </a:p>
          <a:p>
            <a:pPr lvl="2">
              <a:defRPr/>
            </a:pPr>
            <a:r>
              <a:rPr lang="en-GB"/>
              <a:t>Step 4 Feasibility Study</a:t>
            </a:r>
          </a:p>
          <a:p>
            <a:pPr marL="171450" indent="-171450">
              <a:buFont typeface="Arial" panose="020B0604020202020204" pitchFamily="34" charset="0"/>
              <a:buChar char="•"/>
              <a:defRPr/>
            </a:pPr>
            <a:r>
              <a:rPr lang="en-GB"/>
              <a:t>Next steps: Pre/post pilot to robust outcome design.</a:t>
            </a:r>
          </a:p>
          <a:p>
            <a:pPr>
              <a:buFont typeface="Arial" panose="020B0604020202020204" pitchFamily="34" charset="0"/>
              <a:buNone/>
              <a:defRPr/>
            </a:pPr>
            <a:endParaRPr lang="en-GB">
              <a:cs typeface="+mn-cs"/>
            </a:endParaRPr>
          </a:p>
          <a:p>
            <a:pPr>
              <a:defRPr/>
            </a:pPr>
            <a:endParaRPr lang="en-GB" altLang="en-US">
              <a:ea typeface="MS PGothic"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EB4DC3E0-2270-4075-A7FB-9EF73A23DCEA}" type="slidenum">
              <a:rPr kumimoji="0" lang="en-US"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2388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64EE493-2AFD-432A-AD5E-AE349D4EC2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1F7C104-EDCB-4DCD-A0DE-5949299C50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5604" name="Slide Number Placeholder 3">
            <a:extLst>
              <a:ext uri="{FF2B5EF4-FFF2-40B4-BE49-F238E27FC236}">
                <a16:creationId xmlns:a16="http://schemas.microsoft.com/office/drawing/2014/main" id="{944D0F2A-8AF1-4665-A41D-B891AE609D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8AC33E6-D5D1-4F20-903A-F39851D447A8}" type="slidenum">
              <a:rPr lang="en-US" altLang="en-US" smtClean="0"/>
              <a:pPr/>
              <a:t>23</a:t>
            </a:fld>
            <a:endParaRPr lang="en-US" altLang="en-US"/>
          </a:p>
        </p:txBody>
      </p:sp>
    </p:spTree>
    <p:extLst>
      <p:ext uri="{BB962C8B-B14F-4D97-AF65-F5344CB8AC3E}">
        <p14:creationId xmlns:p14="http://schemas.microsoft.com/office/powerpoint/2010/main" val="343203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6A73473-7C7F-4426-AD55-17A6D41C62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5C23EE1-0F96-4896-A2E5-3E0B88237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7652" name="Slide Number Placeholder 3">
            <a:extLst>
              <a:ext uri="{FF2B5EF4-FFF2-40B4-BE49-F238E27FC236}">
                <a16:creationId xmlns:a16="http://schemas.microsoft.com/office/drawing/2014/main" id="{27E1939A-7342-4639-B837-5E4B6746D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34FF089-68DC-46FB-B207-E72A926EA41E}" type="slidenum">
              <a:rPr lang="en-US" altLang="en-US" smtClean="0"/>
              <a:pPr/>
              <a:t>25</a:t>
            </a:fld>
            <a:endParaRPr lang="en-US" altLang="en-US"/>
          </a:p>
        </p:txBody>
      </p:sp>
    </p:spTree>
    <p:extLst>
      <p:ext uri="{BB962C8B-B14F-4D97-AF65-F5344CB8AC3E}">
        <p14:creationId xmlns:p14="http://schemas.microsoft.com/office/powerpoint/2010/main" val="2302401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781051" y="5445126"/>
            <a:ext cx="5238749" cy="141287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 name="Rectangle 3"/>
          <p:cNvSpPr/>
          <p:nvPr userDrawn="1"/>
        </p:nvSpPr>
        <p:spPr>
          <a:xfrm>
            <a:off x="781051" y="1"/>
            <a:ext cx="5238749" cy="5445125"/>
          </a:xfrm>
          <a:prstGeom prst="rect">
            <a:avLst/>
          </a:prstGeom>
          <a:solidFill>
            <a:srgbClr val="653279">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6" name="Title 1"/>
          <p:cNvSpPr txBox="1">
            <a:spLocks/>
          </p:cNvSpPr>
          <p:nvPr userDrawn="1"/>
        </p:nvSpPr>
        <p:spPr bwMode="auto">
          <a:xfrm>
            <a:off x="1310217" y="6119814"/>
            <a:ext cx="6096000"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a:solidFill>
                  <a:schemeClr val="bg1"/>
                </a:solidFill>
              </a:rPr>
              <a:t>@theEIFoundation </a:t>
            </a:r>
          </a:p>
          <a:p>
            <a:pPr eaLnBrk="1" hangingPunct="1">
              <a:defRPr/>
            </a:pPr>
            <a:r>
              <a:rPr lang="en-US" sz="1800" b="1">
                <a:solidFill>
                  <a:schemeClr val="bg1"/>
                </a:solidFill>
              </a:rPr>
              <a:t>eif.org.uk</a:t>
            </a:r>
          </a:p>
        </p:txBody>
      </p:sp>
      <p:grpSp>
        <p:nvGrpSpPr>
          <p:cNvPr id="7" name="Group 6"/>
          <p:cNvGrpSpPr>
            <a:grpSpLocks/>
          </p:cNvGrpSpPr>
          <p:nvPr userDrawn="1"/>
        </p:nvGrpSpPr>
        <p:grpSpPr bwMode="auto">
          <a:xfrm>
            <a:off x="781051" y="5445126"/>
            <a:ext cx="5238749" cy="161925"/>
            <a:chOff x="585788" y="5109845"/>
            <a:chExt cx="3929062" cy="161925"/>
          </a:xfrm>
        </p:grpSpPr>
        <p:sp>
          <p:nvSpPr>
            <p:cNvPr id="8" name="Rectangle 7"/>
            <p:cNvSpPr/>
            <p:nvPr userDrawn="1"/>
          </p:nvSpPr>
          <p:spPr>
            <a:xfrm>
              <a:off x="585788" y="5109845"/>
              <a:ext cx="3024187"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4213225" y="5109845"/>
              <a:ext cx="301625"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911600" y="5109845"/>
              <a:ext cx="301625"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p:cNvSpPr/>
            <p:nvPr userDrawn="1"/>
          </p:nvSpPr>
          <p:spPr>
            <a:xfrm>
              <a:off x="3609975" y="5109845"/>
              <a:ext cx="301625"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Tree>
    <p:extLst>
      <p:ext uri="{BB962C8B-B14F-4D97-AF65-F5344CB8AC3E}">
        <p14:creationId xmlns:p14="http://schemas.microsoft.com/office/powerpoint/2010/main" val="409533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779EB50-4DF1-419B-BA9F-D48B1A41228A}" type="datetimeFigureOut">
              <a:rPr lang="en-US"/>
              <a:pPr>
                <a:defRPr/>
              </a:pPr>
              <a:t>11/23/2018</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AA4C498-3F4A-447D-96A5-218DF44B4567}" type="slidenum">
              <a:rPr lang="en-US" altLang="en-US"/>
              <a:pPr>
                <a:defRPr/>
              </a:pPr>
              <a:t>‹#›</a:t>
            </a:fld>
            <a:endParaRPr lang="en-US" altLang="en-US"/>
          </a:p>
        </p:txBody>
      </p:sp>
    </p:spTree>
    <p:extLst>
      <p:ext uri="{BB962C8B-B14F-4D97-AF65-F5344CB8AC3E}">
        <p14:creationId xmlns:p14="http://schemas.microsoft.com/office/powerpoint/2010/main" val="22464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D63DD0B-CD1B-4EFF-9C90-296B5ECC901E}" type="datetimeFigureOut">
              <a:rPr lang="en-US"/>
              <a:pPr>
                <a:defRPr/>
              </a:pPr>
              <a:t>11/23/2018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A6A3B3E-279B-4024-B4DA-835025AD44FD}" type="slidenum">
              <a:rPr lang="en-US" altLang="en-US"/>
              <a:pPr>
                <a:defRPr/>
              </a:pPr>
              <a:t>‹#›</a:t>
            </a:fld>
            <a:endParaRPr lang="en-US" altLang="en-US"/>
          </a:p>
        </p:txBody>
      </p:sp>
    </p:spTree>
    <p:extLst>
      <p:ext uri="{BB962C8B-B14F-4D97-AF65-F5344CB8AC3E}">
        <p14:creationId xmlns:p14="http://schemas.microsoft.com/office/powerpoint/2010/main" val="127434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02172A4-EAFC-4CDC-AFE9-E775D80D681A}" type="datetimeFigureOut">
              <a:rPr lang="en-US"/>
              <a:pPr>
                <a:defRPr/>
              </a:pPr>
              <a:t>11/23/2018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625222E-41BC-4830-BA6D-71579EDF255D}" type="slidenum">
              <a:rPr lang="en-US" altLang="en-US"/>
              <a:pPr>
                <a:defRPr/>
              </a:pPr>
              <a:t>‹#›</a:t>
            </a:fld>
            <a:endParaRPr lang="en-US" altLang="en-US"/>
          </a:p>
        </p:txBody>
      </p:sp>
    </p:spTree>
    <p:extLst>
      <p:ext uri="{BB962C8B-B14F-4D97-AF65-F5344CB8AC3E}">
        <p14:creationId xmlns:p14="http://schemas.microsoft.com/office/powerpoint/2010/main" val="4130632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58CACBE-4ACF-44C1-92FA-60A74D3D885F}" type="datetimeFigureOut">
              <a:rPr lang="en-US"/>
              <a:pPr>
                <a:defRPr/>
              </a:pPr>
              <a:t>11/23/2018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B2392AC-6942-4186-BAC5-B86DE97AED6C}" type="slidenum">
              <a:rPr lang="en-US" altLang="en-US"/>
              <a:pPr>
                <a:defRPr/>
              </a:pPr>
              <a:t>‹#›</a:t>
            </a:fld>
            <a:endParaRPr lang="en-US" altLang="en-US"/>
          </a:p>
        </p:txBody>
      </p:sp>
    </p:spTree>
    <p:extLst>
      <p:ext uri="{BB962C8B-B14F-4D97-AF65-F5344CB8AC3E}">
        <p14:creationId xmlns:p14="http://schemas.microsoft.com/office/powerpoint/2010/main" val="249872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3"/>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D23063A-5942-4197-9560-7B31F4D96503}" type="datetimeFigureOut">
              <a:rPr lang="en-US"/>
              <a:pPr>
                <a:defRPr/>
              </a:pPr>
              <a:t>11/23/2018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C85048C-83F6-452E-B752-29756CAEF17F}" type="slidenum">
              <a:rPr lang="en-US" altLang="en-US"/>
              <a:pPr>
                <a:defRPr/>
              </a:pPr>
              <a:t>‹#›</a:t>
            </a:fld>
            <a:endParaRPr lang="en-US" altLang="en-US"/>
          </a:p>
        </p:txBody>
      </p:sp>
    </p:spTree>
    <p:extLst>
      <p:ext uri="{BB962C8B-B14F-4D97-AF65-F5344CB8AC3E}">
        <p14:creationId xmlns:p14="http://schemas.microsoft.com/office/powerpoint/2010/main" val="11885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80138"/>
            <a:ext cx="12192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8043334" y="6291264"/>
            <a:ext cx="3253317"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defRPr/>
            </a:pPr>
            <a:r>
              <a:rPr lang="en-US" sz="1050">
                <a:solidFill>
                  <a:srgbClr val="73418E"/>
                </a:solidFill>
              </a:rPr>
              <a:t>@</a:t>
            </a:r>
            <a:r>
              <a:rPr lang="en-US" sz="1050" err="1">
                <a:solidFill>
                  <a:srgbClr val="73418E"/>
                </a:solidFill>
              </a:rPr>
              <a:t>theEIFoundation</a:t>
            </a:r>
            <a:r>
              <a:rPr lang="en-US" sz="1050">
                <a:solidFill>
                  <a:srgbClr val="73418E"/>
                </a:solidFill>
              </a:rPr>
              <a:t>  |</a:t>
            </a:r>
            <a:r>
              <a:rPr lang="en-US" sz="1050" b="1">
                <a:solidFill>
                  <a:srgbClr val="73418E"/>
                </a:solidFill>
              </a:rPr>
              <a:t>  eif.org.uk</a:t>
            </a: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1234" y="0"/>
            <a:ext cx="1090084"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0" y="6013450"/>
            <a:ext cx="12192000" cy="90488"/>
            <a:chOff x="585788" y="5109845"/>
            <a:chExt cx="3929062" cy="161925"/>
          </a:xfrm>
        </p:grpSpPr>
        <p:sp>
          <p:nvSpPr>
            <p:cNvPr id="8" name="Rectangle 7"/>
            <p:cNvSpPr/>
            <p:nvPr userDrawn="1"/>
          </p:nvSpPr>
          <p:spPr>
            <a:xfrm>
              <a:off x="585788" y="5109845"/>
              <a:ext cx="3024559"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4213349" y="5109845"/>
              <a:ext cx="301501"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911848" y="5109845"/>
              <a:ext cx="301501"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p:cNvSpPr/>
            <p:nvPr userDrawn="1"/>
          </p:nvSpPr>
          <p:spPr>
            <a:xfrm>
              <a:off x="3610347" y="5109845"/>
              <a:ext cx="301501"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9883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4" name="object 9"/>
          <p:cNvSpPr/>
          <p:nvPr userDrawn="1"/>
        </p:nvSpPr>
        <p:spPr>
          <a:xfrm>
            <a:off x="0" y="6026155"/>
            <a:ext cx="12192000" cy="0"/>
          </a:xfrm>
          <a:custGeom>
            <a:avLst/>
            <a:gdLst/>
            <a:ahLst/>
            <a:cxnLst/>
            <a:rect l="l" t="t" r="r" b="b"/>
            <a:pathLst>
              <a:path w="9144000">
                <a:moveTo>
                  <a:pt x="0" y="0"/>
                </a:moveTo>
                <a:lnTo>
                  <a:pt x="9144000" y="0"/>
                </a:lnTo>
              </a:path>
            </a:pathLst>
          </a:custGeom>
          <a:ln w="6350">
            <a:solidFill>
              <a:srgbClr val="2C3A42"/>
            </a:solidFill>
          </a:ln>
        </p:spPr>
        <p:txBody>
          <a:bodyPr wrap="square" lIns="0" tIns="0" rIns="0" bIns="0" rtlCol="0"/>
          <a:lstStyle/>
          <a:p>
            <a:endParaRPr sz="1800"/>
          </a:p>
        </p:txBody>
      </p:sp>
      <p:sp>
        <p:nvSpPr>
          <p:cNvPr id="40" name="object 18"/>
          <p:cNvSpPr txBox="1">
            <a:spLocks noGrp="1"/>
          </p:cNvSpPr>
          <p:nvPr>
            <p:ph type="sldNum" sz="quarter" idx="4294967295"/>
          </p:nvPr>
        </p:nvSpPr>
        <p:spPr>
          <a:xfrm>
            <a:off x="11582134" y="6551602"/>
            <a:ext cx="143933" cy="230832"/>
          </a:xfrm>
          <a:prstGeom prst="rect">
            <a:avLst/>
          </a:prstGeom>
        </p:spPr>
        <p:txBody>
          <a:bodyPr vert="horz" wrap="square" lIns="0" tIns="0" rIns="0" bIns="0" rtlCol="0">
            <a:spAutoFit/>
          </a:bodyPr>
          <a:lstStyle/>
          <a:p>
            <a:pPr marL="25400">
              <a:lnSpc>
                <a:spcPts val="910"/>
              </a:lnSpc>
            </a:pPr>
            <a:fld id="{81D60167-4931-47E6-BA6A-407CBD079E47}" type="slidenum">
              <a:rPr lang="en-GB" sz="800" smtClean="0">
                <a:latin typeface="Arial" panose="020B0604020202020204" pitchFamily="34" charset="0"/>
                <a:cs typeface="Arial" panose="020B0604020202020204" pitchFamily="34" charset="0"/>
              </a:rPr>
              <a:pPr marL="25400">
                <a:lnSpc>
                  <a:spcPts val="910"/>
                </a:lnSpc>
              </a:pPr>
              <a:t>‹#›</a:t>
            </a:fld>
            <a:endParaRPr lang="en-GB" sz="800">
              <a:latin typeface="Arial" panose="020B0604020202020204" pitchFamily="34" charset="0"/>
              <a:cs typeface="Arial" panose="020B0604020202020204" pitchFamily="34" charset="0"/>
            </a:endParaRPr>
          </a:p>
        </p:txBody>
      </p:sp>
      <p:sp>
        <p:nvSpPr>
          <p:cNvPr id="15" name="Text Placeholder 9"/>
          <p:cNvSpPr>
            <a:spLocks noGrp="1"/>
          </p:cNvSpPr>
          <p:nvPr>
            <p:ph type="body" sz="quarter" idx="12" hasCustomPrompt="1"/>
          </p:nvPr>
        </p:nvSpPr>
        <p:spPr>
          <a:xfrm>
            <a:off x="452829" y="283284"/>
            <a:ext cx="9410700" cy="873372"/>
          </a:xfrm>
          <a:prstGeom prst="rect">
            <a:avLst/>
          </a:prstGeom>
        </p:spPr>
        <p:txBody>
          <a:bodyPr vert="horz"/>
          <a:lstStyle>
            <a:lvl1pPr marL="0" indent="0">
              <a:lnSpc>
                <a:spcPct val="110000"/>
              </a:lnSpc>
              <a:buNone/>
              <a:defRPr sz="1500" b="0" i="0" spc="300">
                <a:solidFill>
                  <a:srgbClr val="405866"/>
                </a:solidFill>
                <a:latin typeface="Arial" panose="020B0604020202020204" pitchFamily="34" charset="0"/>
                <a:ea typeface="Helvetica Neue" charset="0"/>
                <a:cs typeface="Arial" panose="020B0604020202020204" pitchFamily="34" charset="0"/>
              </a:defRPr>
            </a:lvl1pPr>
            <a:lvl2pPr marL="457200" indent="0">
              <a:buNone/>
              <a:defRPr sz="1500" spc="300">
                <a:latin typeface="Gotham Bold"/>
                <a:cs typeface="Gotham Bold"/>
              </a:defRPr>
            </a:lvl2pPr>
            <a:lvl3pPr marL="914400" indent="0">
              <a:buNone/>
              <a:defRPr sz="1500" spc="300">
                <a:latin typeface="Gotham Bold"/>
                <a:cs typeface="Gotham Bold"/>
              </a:defRPr>
            </a:lvl3pPr>
            <a:lvl4pPr marL="1371600" indent="0">
              <a:buNone/>
              <a:defRPr sz="1500" spc="300">
                <a:latin typeface="Gotham Bold"/>
                <a:cs typeface="Gotham Bold"/>
              </a:defRPr>
            </a:lvl4pPr>
            <a:lvl5pPr marL="1828800" indent="0">
              <a:buNone/>
              <a:defRPr sz="1500" spc="300">
                <a:latin typeface="Gotham Bold"/>
                <a:cs typeface="Gotham Bold"/>
              </a:defRPr>
            </a:lvl5pPr>
          </a:lstStyle>
          <a:p>
            <a:pPr lvl="0"/>
            <a:r>
              <a:rPr lang="en-GB"/>
              <a:t>CLICK TO EDIT MASTER TEXT STYLES</a:t>
            </a:r>
          </a:p>
        </p:txBody>
      </p:sp>
      <p:pic>
        <p:nvPicPr>
          <p:cNvPr id="13" name="Picture 6"/>
          <p:cNvPicPr>
            <a:picLocks noChangeAspect="1"/>
          </p:cNvPicPr>
          <p:nvPr userDrawn="1"/>
        </p:nvPicPr>
        <p:blipFill>
          <a:blip r:embed="rId2"/>
          <a:srcRect/>
          <a:stretch>
            <a:fillRect/>
          </a:stretch>
        </p:blipFill>
        <p:spPr bwMode="auto">
          <a:xfrm>
            <a:off x="767408" y="6120723"/>
            <a:ext cx="1594153" cy="636033"/>
          </a:xfrm>
          <a:prstGeom prst="rect">
            <a:avLst/>
          </a:prstGeom>
          <a:noFill/>
          <a:ln w="9525">
            <a:noFill/>
            <a:miter lim="800000"/>
            <a:headEnd/>
            <a:tailEnd/>
          </a:ln>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1375" y="6116946"/>
            <a:ext cx="1349246" cy="63981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4916" y="5296722"/>
            <a:ext cx="698292" cy="1460065"/>
          </a:xfrm>
          <a:prstGeom prst="rect">
            <a:avLst/>
          </a:prstGeom>
        </p:spPr>
      </p:pic>
    </p:spTree>
    <p:extLst>
      <p:ext uri="{BB962C8B-B14F-4D97-AF65-F5344CB8AC3E}">
        <p14:creationId xmlns:p14="http://schemas.microsoft.com/office/powerpoint/2010/main" val="263744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56A39A-D3C6-49B4-98EC-17FBEAF539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781050" y="5445125"/>
            <a:ext cx="5238750" cy="141287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4" name="Rectangle 3"/>
          <p:cNvSpPr/>
          <p:nvPr userDrawn="1"/>
        </p:nvSpPr>
        <p:spPr>
          <a:xfrm>
            <a:off x="781050" y="0"/>
            <a:ext cx="5238750" cy="5445125"/>
          </a:xfrm>
          <a:prstGeom prst="rect">
            <a:avLst/>
          </a:prstGeom>
          <a:solidFill>
            <a:srgbClr val="653279">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grpSp>
        <p:nvGrpSpPr>
          <p:cNvPr id="6" name="Group 5"/>
          <p:cNvGrpSpPr>
            <a:grpSpLocks/>
          </p:cNvGrpSpPr>
          <p:nvPr userDrawn="1"/>
        </p:nvGrpSpPr>
        <p:grpSpPr bwMode="auto">
          <a:xfrm>
            <a:off x="781050" y="5445125"/>
            <a:ext cx="5238750" cy="161925"/>
            <a:chOff x="585788" y="5109845"/>
            <a:chExt cx="3929062" cy="161925"/>
          </a:xfrm>
        </p:grpSpPr>
        <p:sp>
          <p:nvSpPr>
            <p:cNvPr id="7" name="Rectangle 6"/>
            <p:cNvSpPr/>
            <p:nvPr userDrawn="1"/>
          </p:nvSpPr>
          <p:spPr>
            <a:xfrm>
              <a:off x="585788" y="5109845"/>
              <a:ext cx="3024187"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 name="Rectangle 7"/>
            <p:cNvSpPr/>
            <p:nvPr userDrawn="1"/>
          </p:nvSpPr>
          <p:spPr>
            <a:xfrm>
              <a:off x="4213622" y="5109845"/>
              <a:ext cx="301228"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9" name="Rectangle 8"/>
            <p:cNvSpPr/>
            <p:nvPr userDrawn="1"/>
          </p:nvSpPr>
          <p:spPr>
            <a:xfrm>
              <a:off x="3911204" y="5109845"/>
              <a:ext cx="302419"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ectangle 9"/>
            <p:cNvSpPr/>
            <p:nvPr userDrawn="1"/>
          </p:nvSpPr>
          <p:spPr>
            <a:xfrm>
              <a:off x="3609975" y="5109845"/>
              <a:ext cx="301228"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grpSp>
    </p:spTree>
    <p:extLst>
      <p:ext uri="{BB962C8B-B14F-4D97-AF65-F5344CB8AC3E}">
        <p14:creationId xmlns:p14="http://schemas.microsoft.com/office/powerpoint/2010/main" val="31083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bwMode="auto">
          <a:xfrm>
            <a:off x="8043863" y="6291263"/>
            <a:ext cx="3252787" cy="301625"/>
          </a:xfrm>
          <a:prstGeom prst="rect">
            <a:avLst/>
          </a:prstGeom>
          <a:noFill/>
          <a:ln>
            <a:noFill/>
          </a:ln>
          <a:extLst>
            <a:ext uri="{909E8E84-426E-40dd-AFC4-6F175D3DCCD1}"/>
            <a:ext uri="{91240B29-F687-4f45-9708-019B960494DF}"/>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defRPr/>
            </a:pPr>
            <a:r>
              <a:rPr lang="en-US" sz="1400" dirty="0">
                <a:solidFill>
                  <a:srgbClr val="73418E"/>
                </a:solidFill>
              </a:rPr>
              <a:t>@theEIFoundation  |</a:t>
            </a:r>
            <a:r>
              <a:rPr lang="en-US" sz="1400" b="1" dirty="0">
                <a:solidFill>
                  <a:srgbClr val="73418E"/>
                </a:solidFill>
              </a:rPr>
              <a:t>  eif.org.uk</a:t>
            </a:r>
          </a:p>
        </p:txBody>
      </p:sp>
    </p:spTree>
    <p:extLst>
      <p:ext uri="{BB962C8B-B14F-4D97-AF65-F5344CB8AC3E}">
        <p14:creationId xmlns:p14="http://schemas.microsoft.com/office/powerpoint/2010/main" val="4046374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1A9D798-B1F1-404A-B2D3-E9E09FBFFB54}" type="datetimeFigureOut">
              <a:rPr lang="en-US"/>
              <a:pPr>
                <a:defRPr/>
              </a:pPr>
              <a:t>11/23/2018</a:t>
            </a:fld>
            <a:endParaRPr lang="en-US" dirty="0"/>
          </a:p>
        </p:txBody>
      </p:sp>
      <p:sp>
        <p:nvSpPr>
          <p:cNvPr id="6"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7"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4D163E7-5FBA-48EB-8782-3AC9C3712961}" type="slidenum">
              <a:rPr lang="en-US"/>
              <a:pPr>
                <a:defRPr/>
              </a:pPr>
              <a:t>‹#›</a:t>
            </a:fld>
            <a:endParaRPr lang="en-US" dirty="0"/>
          </a:p>
        </p:txBody>
      </p:sp>
    </p:spTree>
    <p:extLst>
      <p:ext uri="{BB962C8B-B14F-4D97-AF65-F5344CB8AC3E}">
        <p14:creationId xmlns:p14="http://schemas.microsoft.com/office/powerpoint/2010/main" val="132090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781051" y="5445126"/>
            <a:ext cx="5238749" cy="141287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 name="Rectangle 3"/>
          <p:cNvSpPr/>
          <p:nvPr userDrawn="1"/>
        </p:nvSpPr>
        <p:spPr>
          <a:xfrm>
            <a:off x="781051" y="1"/>
            <a:ext cx="5238749" cy="5445125"/>
          </a:xfrm>
          <a:prstGeom prst="rect">
            <a:avLst/>
          </a:prstGeom>
          <a:solidFill>
            <a:schemeClr val="accent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6" name="Title 1"/>
          <p:cNvSpPr txBox="1">
            <a:spLocks/>
          </p:cNvSpPr>
          <p:nvPr userDrawn="1"/>
        </p:nvSpPr>
        <p:spPr bwMode="auto">
          <a:xfrm>
            <a:off x="1310217" y="6119814"/>
            <a:ext cx="6096000"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a:solidFill>
                  <a:schemeClr val="bg1"/>
                </a:solidFill>
              </a:rPr>
              <a:t>@theEIFoundation </a:t>
            </a:r>
          </a:p>
          <a:p>
            <a:pPr eaLnBrk="1" hangingPunct="1">
              <a:defRPr/>
            </a:pPr>
            <a:r>
              <a:rPr lang="en-US" sz="1800" b="1">
                <a:solidFill>
                  <a:schemeClr val="bg1"/>
                </a:solidFill>
              </a:rPr>
              <a:t>eif.org.uk</a:t>
            </a:r>
          </a:p>
        </p:txBody>
      </p:sp>
      <p:grpSp>
        <p:nvGrpSpPr>
          <p:cNvPr id="7" name="Group 6"/>
          <p:cNvGrpSpPr>
            <a:grpSpLocks/>
          </p:cNvGrpSpPr>
          <p:nvPr userDrawn="1"/>
        </p:nvGrpSpPr>
        <p:grpSpPr bwMode="auto">
          <a:xfrm>
            <a:off x="781051" y="5445126"/>
            <a:ext cx="5238749" cy="161925"/>
            <a:chOff x="585788" y="5109845"/>
            <a:chExt cx="3929062" cy="161925"/>
          </a:xfrm>
        </p:grpSpPr>
        <p:sp>
          <p:nvSpPr>
            <p:cNvPr id="8" name="Rectangle 7"/>
            <p:cNvSpPr/>
            <p:nvPr userDrawn="1"/>
          </p:nvSpPr>
          <p:spPr>
            <a:xfrm>
              <a:off x="585788" y="5109845"/>
              <a:ext cx="3024187"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4213225" y="5109845"/>
              <a:ext cx="301625"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911600" y="5109845"/>
              <a:ext cx="301625"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p:cNvSpPr/>
            <p:nvPr userDrawn="1"/>
          </p:nvSpPr>
          <p:spPr>
            <a:xfrm>
              <a:off x="3609975" y="5109845"/>
              <a:ext cx="301625"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Tree>
    <p:extLst>
      <p:ext uri="{BB962C8B-B14F-4D97-AF65-F5344CB8AC3E}">
        <p14:creationId xmlns:p14="http://schemas.microsoft.com/office/powerpoint/2010/main" val="3126028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FBD2D74-3C0F-4C0E-B5E3-5BB6929553F3}" type="datetimeFigureOut">
              <a:rPr lang="en-US"/>
              <a:pPr>
                <a:defRPr/>
              </a:pPr>
              <a:t>11/23/2018</a:t>
            </a:fld>
            <a:endParaRPr lang="en-US" dirty="0"/>
          </a:p>
        </p:txBody>
      </p:sp>
      <p:sp>
        <p:nvSpPr>
          <p:cNvPr id="8"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9"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83E1A94-06F0-4931-A5FE-5E3F75C7D6B6}" type="slidenum">
              <a:rPr lang="en-US"/>
              <a:pPr>
                <a:defRPr/>
              </a:pPr>
              <a:t>‹#›</a:t>
            </a:fld>
            <a:endParaRPr lang="en-US" dirty="0"/>
          </a:p>
        </p:txBody>
      </p:sp>
    </p:spTree>
    <p:extLst>
      <p:ext uri="{BB962C8B-B14F-4D97-AF65-F5344CB8AC3E}">
        <p14:creationId xmlns:p14="http://schemas.microsoft.com/office/powerpoint/2010/main" val="1648934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340275A-90EA-4A87-9317-906CBCC5EEAF}" type="datetimeFigureOut">
              <a:rPr lang="en-US"/>
              <a:pPr>
                <a:defRPr/>
              </a:pPr>
              <a:t>11/23/2018</a:t>
            </a:fld>
            <a:endParaRPr lang="en-US" dirty="0"/>
          </a:p>
        </p:txBody>
      </p:sp>
      <p:sp>
        <p:nvSpPr>
          <p:cNvPr id="4"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5"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E4E476-384E-467D-8810-7B7E3DECC8D9}" type="slidenum">
              <a:rPr lang="en-US"/>
              <a:pPr>
                <a:defRPr/>
              </a:pPr>
              <a:t>‹#›</a:t>
            </a:fld>
            <a:endParaRPr lang="en-US" dirty="0"/>
          </a:p>
        </p:txBody>
      </p:sp>
    </p:spTree>
    <p:extLst>
      <p:ext uri="{BB962C8B-B14F-4D97-AF65-F5344CB8AC3E}">
        <p14:creationId xmlns:p14="http://schemas.microsoft.com/office/powerpoint/2010/main" val="84673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9578A3E-DCCC-4A39-A61A-158A14446020}" type="datetimeFigureOut">
              <a:rPr lang="en-US"/>
              <a:pPr>
                <a:defRPr/>
              </a:pPr>
              <a:t>11/23/2018</a:t>
            </a:fld>
            <a:endParaRPr lang="en-US" dirty="0"/>
          </a:p>
        </p:txBody>
      </p:sp>
      <p:sp>
        <p:nvSpPr>
          <p:cNvPr id="3"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4"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298BD90-DB28-4804-A6B1-DD731B8E9E4D}" type="slidenum">
              <a:rPr lang="en-US"/>
              <a:pPr>
                <a:defRPr/>
              </a:pPr>
              <a:t>‹#›</a:t>
            </a:fld>
            <a:endParaRPr lang="en-US" dirty="0"/>
          </a:p>
        </p:txBody>
      </p:sp>
    </p:spTree>
    <p:extLst>
      <p:ext uri="{BB962C8B-B14F-4D97-AF65-F5344CB8AC3E}">
        <p14:creationId xmlns:p14="http://schemas.microsoft.com/office/powerpoint/2010/main" val="1470419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7623A2B-FD4B-44CC-AA3C-2D74537C9EE4}" type="datetimeFigureOut">
              <a:rPr lang="en-US"/>
              <a:pPr>
                <a:defRPr/>
              </a:pPr>
              <a:t>11/23/2018</a:t>
            </a:fld>
            <a:endParaRPr lang="en-US" dirty="0"/>
          </a:p>
        </p:txBody>
      </p:sp>
      <p:sp>
        <p:nvSpPr>
          <p:cNvPr id="6"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7"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CBD0C41-73C8-43F0-8FC5-75688AD6D01C}" type="slidenum">
              <a:rPr lang="en-US"/>
              <a:pPr>
                <a:defRPr/>
              </a:pPr>
              <a:t>‹#›</a:t>
            </a:fld>
            <a:endParaRPr lang="en-US" dirty="0"/>
          </a:p>
        </p:txBody>
      </p:sp>
    </p:spTree>
    <p:extLst>
      <p:ext uri="{BB962C8B-B14F-4D97-AF65-F5344CB8AC3E}">
        <p14:creationId xmlns:p14="http://schemas.microsoft.com/office/powerpoint/2010/main" val="42829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F9BA172-5730-47AF-8043-0D59F92F609A}" type="datetimeFigureOut">
              <a:rPr lang="en-US"/>
              <a:pPr>
                <a:defRPr/>
              </a:pPr>
              <a:t>11/23/2018</a:t>
            </a:fld>
            <a:endParaRPr lang="en-US" dirty="0"/>
          </a:p>
        </p:txBody>
      </p:sp>
      <p:sp>
        <p:nvSpPr>
          <p:cNvPr id="6"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7"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EF8D108-458D-48A8-9A6C-E673BA02554F}" type="slidenum">
              <a:rPr lang="en-US"/>
              <a:pPr>
                <a:defRPr/>
              </a:pPr>
              <a:t>‹#›</a:t>
            </a:fld>
            <a:endParaRPr lang="en-US" dirty="0"/>
          </a:p>
        </p:txBody>
      </p:sp>
    </p:spTree>
    <p:extLst>
      <p:ext uri="{BB962C8B-B14F-4D97-AF65-F5344CB8AC3E}">
        <p14:creationId xmlns:p14="http://schemas.microsoft.com/office/powerpoint/2010/main" val="3016512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8FEF66A-F5F0-4A9F-B602-6E1CEFA928C4}" type="datetimeFigureOut">
              <a:rPr lang="en-US"/>
              <a:pPr>
                <a:defRPr/>
              </a:pPr>
              <a:t>11/23/2018</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02C2E79-9BBB-4625-8DBE-9801C50F656A}" type="slidenum">
              <a:rPr lang="en-US"/>
              <a:pPr>
                <a:defRPr/>
              </a:pPr>
              <a:t>‹#›</a:t>
            </a:fld>
            <a:endParaRPr lang="en-US" dirty="0"/>
          </a:p>
        </p:txBody>
      </p:sp>
    </p:spTree>
    <p:extLst>
      <p:ext uri="{BB962C8B-B14F-4D97-AF65-F5344CB8AC3E}">
        <p14:creationId xmlns:p14="http://schemas.microsoft.com/office/powerpoint/2010/main" val="873063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A4C36AD-82F8-42D4-81D7-9B5AEF574711}" type="datetimeFigureOut">
              <a:rPr lang="en-US"/>
              <a:pPr>
                <a:defRPr/>
              </a:pPr>
              <a:t>11/23/2018</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DE3DF4F-ED07-4A1B-879D-111A97513E5C}" type="slidenum">
              <a:rPr lang="en-US"/>
              <a:pPr>
                <a:defRPr/>
              </a:pPr>
              <a:t>‹#›</a:t>
            </a:fld>
            <a:endParaRPr lang="en-US" dirty="0"/>
          </a:p>
        </p:txBody>
      </p:sp>
    </p:spTree>
    <p:extLst>
      <p:ext uri="{BB962C8B-B14F-4D97-AF65-F5344CB8AC3E}">
        <p14:creationId xmlns:p14="http://schemas.microsoft.com/office/powerpoint/2010/main" val="2541035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bullets">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3" y="1268189"/>
            <a:ext cx="10943167" cy="1224632"/>
          </a:xfrm>
          <a:prstGeom prst="rect">
            <a:avLst/>
          </a:prstGeom>
        </p:spPr>
        <p:txBody>
          <a:bodyPr/>
          <a:lstStyle>
            <a:lvl1pPr marL="0" indent="0">
              <a:buNone/>
              <a:defRPr sz="1800" baseline="0"/>
            </a:lvl1pPr>
          </a:lstStyle>
          <a:p>
            <a:pPr lvl="0"/>
            <a:r>
              <a:rPr lang="en-US"/>
              <a:t>Always use at least size 18 font </a:t>
            </a:r>
          </a:p>
        </p:txBody>
      </p:sp>
      <p:sp>
        <p:nvSpPr>
          <p:cNvPr id="21" name="Title 20"/>
          <p:cNvSpPr>
            <a:spLocks noGrp="1"/>
          </p:cNvSpPr>
          <p:nvPr>
            <p:ph type="title"/>
          </p:nvPr>
        </p:nvSpPr>
        <p:spPr>
          <a:xfrm>
            <a:off x="624418" y="404664"/>
            <a:ext cx="10963572"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3" name="Content Placeholder 2"/>
          <p:cNvSpPr>
            <a:spLocks noGrp="1"/>
          </p:cNvSpPr>
          <p:nvPr>
            <p:ph sz="quarter" idx="13" hasCustomPrompt="1"/>
          </p:nvPr>
        </p:nvSpPr>
        <p:spPr>
          <a:xfrm>
            <a:off x="623392" y="2708274"/>
            <a:ext cx="10964597" cy="3815752"/>
          </a:xfrm>
          <a:prstGeom prst="rect">
            <a:avLst/>
          </a:prstGeom>
        </p:spPr>
        <p:txBody>
          <a:bodyPr/>
          <a:lstStyle>
            <a:lvl1pPr>
              <a:defRPr sz="1800" b="1">
                <a:solidFill>
                  <a:schemeClr val="tx1"/>
                </a:solidFill>
              </a:defRPr>
            </a:lvl1pPr>
            <a:lvl2pPr>
              <a:defRPr sz="1700" b="1">
                <a:solidFill>
                  <a:schemeClr val="tx2"/>
                </a:solidFill>
              </a:defRPr>
            </a:lvl2pPr>
            <a:lvl3pPr>
              <a:defRPr sz="1700" b="1">
                <a:solidFill>
                  <a:schemeClr val="tx2"/>
                </a:solidFill>
              </a:defRPr>
            </a:lvl3pPr>
            <a:lvl4pPr>
              <a:defRPr sz="1700" b="1">
                <a:solidFill>
                  <a:schemeClr val="tx2"/>
                </a:solidFill>
              </a:defRPr>
            </a:lvl4pPr>
            <a:lvl5pPr>
              <a:defRPr sz="1700" b="1">
                <a:solidFill>
                  <a:schemeClr val="tx2"/>
                </a:solidFill>
              </a:defRPr>
            </a:lvl5pPr>
          </a:lstStyle>
          <a:p>
            <a:pPr lvl="0"/>
            <a:r>
              <a:rPr lang="en-US"/>
              <a:t>Always use at least size 18 font </a:t>
            </a:r>
          </a:p>
        </p:txBody>
      </p:sp>
    </p:spTree>
    <p:extLst>
      <p:ext uri="{BB962C8B-B14F-4D97-AF65-F5344CB8AC3E}">
        <p14:creationId xmlns:p14="http://schemas.microsoft.com/office/powerpoint/2010/main" val="92649064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9">
          <p15:clr>
            <a:srgbClr val="FBAE40"/>
          </p15:clr>
        </p15:guide>
        <p15:guide id="2" pos="2880">
          <p15:clr>
            <a:srgbClr val="FBAE40"/>
          </p15:clr>
        </p15:guide>
        <p15:guide id="3" orient="horz" pos="17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
        <p:nvSpPr>
          <p:cNvPr id="3" name="Rectangle 2"/>
          <p:cNvSpPr/>
          <p:nvPr userDrawn="1"/>
        </p:nvSpPr>
        <p:spPr>
          <a:xfrm>
            <a:off x="781051" y="5445126"/>
            <a:ext cx="5238749" cy="141287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 name="Rectangle 3"/>
          <p:cNvSpPr/>
          <p:nvPr userDrawn="1"/>
        </p:nvSpPr>
        <p:spPr>
          <a:xfrm>
            <a:off x="781051" y="1"/>
            <a:ext cx="5238749" cy="5445125"/>
          </a:xfrm>
          <a:prstGeom prst="rect">
            <a:avLst/>
          </a:prstGeom>
          <a:solidFill>
            <a:srgbClr val="E0004D">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6" name="Title 1"/>
          <p:cNvSpPr txBox="1">
            <a:spLocks/>
          </p:cNvSpPr>
          <p:nvPr userDrawn="1"/>
        </p:nvSpPr>
        <p:spPr bwMode="auto">
          <a:xfrm>
            <a:off x="1310217" y="6119814"/>
            <a:ext cx="6096000"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a:solidFill>
                  <a:schemeClr val="bg1"/>
                </a:solidFill>
              </a:rPr>
              <a:t>@theEIFoundation </a:t>
            </a:r>
          </a:p>
          <a:p>
            <a:pPr eaLnBrk="1" hangingPunct="1">
              <a:defRPr/>
            </a:pPr>
            <a:r>
              <a:rPr lang="en-US" sz="1800" b="1">
                <a:solidFill>
                  <a:schemeClr val="bg1"/>
                </a:solidFill>
              </a:rPr>
              <a:t>eif.org.uk</a:t>
            </a:r>
          </a:p>
        </p:txBody>
      </p:sp>
      <p:grpSp>
        <p:nvGrpSpPr>
          <p:cNvPr id="7" name="Group 6"/>
          <p:cNvGrpSpPr>
            <a:grpSpLocks/>
          </p:cNvGrpSpPr>
          <p:nvPr userDrawn="1"/>
        </p:nvGrpSpPr>
        <p:grpSpPr bwMode="auto">
          <a:xfrm>
            <a:off x="781051" y="5445126"/>
            <a:ext cx="5238749" cy="161925"/>
            <a:chOff x="585788" y="5109845"/>
            <a:chExt cx="3929062" cy="161925"/>
          </a:xfrm>
        </p:grpSpPr>
        <p:sp>
          <p:nvSpPr>
            <p:cNvPr id="8" name="Rectangle 7"/>
            <p:cNvSpPr/>
            <p:nvPr userDrawn="1"/>
          </p:nvSpPr>
          <p:spPr>
            <a:xfrm>
              <a:off x="585788" y="5109845"/>
              <a:ext cx="3024187"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4213225" y="5109845"/>
              <a:ext cx="301625"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911600" y="5109845"/>
              <a:ext cx="301625"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p:cNvSpPr/>
            <p:nvPr userDrawn="1"/>
          </p:nvSpPr>
          <p:spPr>
            <a:xfrm>
              <a:off x="3609975" y="5109845"/>
              <a:ext cx="301625"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Tree>
    <p:extLst>
      <p:ext uri="{BB962C8B-B14F-4D97-AF65-F5344CB8AC3E}">
        <p14:creationId xmlns:p14="http://schemas.microsoft.com/office/powerpoint/2010/main" val="178405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781051" y="5445126"/>
            <a:ext cx="5238749" cy="141287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 name="Rectangle 3"/>
          <p:cNvSpPr/>
          <p:nvPr userDrawn="1"/>
        </p:nvSpPr>
        <p:spPr>
          <a:xfrm>
            <a:off x="781051" y="1"/>
            <a:ext cx="5238749" cy="5445125"/>
          </a:xfrm>
          <a:prstGeom prst="rect">
            <a:avLst/>
          </a:prstGeom>
          <a:solidFill>
            <a:schemeClr val="accent4">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6" name="Title 1"/>
          <p:cNvSpPr txBox="1">
            <a:spLocks/>
          </p:cNvSpPr>
          <p:nvPr userDrawn="1"/>
        </p:nvSpPr>
        <p:spPr bwMode="auto">
          <a:xfrm>
            <a:off x="1310217" y="6119814"/>
            <a:ext cx="6096000"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a:solidFill>
                  <a:schemeClr val="bg1"/>
                </a:solidFill>
              </a:rPr>
              <a:t>@</a:t>
            </a:r>
            <a:r>
              <a:rPr lang="en-US" sz="1800" err="1">
                <a:solidFill>
                  <a:schemeClr val="bg1"/>
                </a:solidFill>
              </a:rPr>
              <a:t>theEIFoundation</a:t>
            </a:r>
            <a:r>
              <a:rPr lang="en-US" sz="1800">
                <a:solidFill>
                  <a:schemeClr val="bg1"/>
                </a:solidFill>
              </a:rPr>
              <a:t> </a:t>
            </a:r>
          </a:p>
          <a:p>
            <a:pPr eaLnBrk="1" hangingPunct="1">
              <a:defRPr/>
            </a:pPr>
            <a:r>
              <a:rPr lang="en-US" sz="1800" b="1">
                <a:solidFill>
                  <a:schemeClr val="bg1"/>
                </a:solidFill>
              </a:rPr>
              <a:t>eif.org.uk</a:t>
            </a:r>
          </a:p>
        </p:txBody>
      </p:sp>
      <p:grpSp>
        <p:nvGrpSpPr>
          <p:cNvPr id="7" name="Group 6"/>
          <p:cNvGrpSpPr>
            <a:grpSpLocks/>
          </p:cNvGrpSpPr>
          <p:nvPr userDrawn="1"/>
        </p:nvGrpSpPr>
        <p:grpSpPr bwMode="auto">
          <a:xfrm>
            <a:off x="781051" y="5445126"/>
            <a:ext cx="5238749" cy="161925"/>
            <a:chOff x="585788" y="5109845"/>
            <a:chExt cx="3929062" cy="161925"/>
          </a:xfrm>
        </p:grpSpPr>
        <p:sp>
          <p:nvSpPr>
            <p:cNvPr id="8" name="Rectangle 7"/>
            <p:cNvSpPr/>
            <p:nvPr userDrawn="1"/>
          </p:nvSpPr>
          <p:spPr>
            <a:xfrm>
              <a:off x="585788" y="5109845"/>
              <a:ext cx="3024187"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4213225" y="5109845"/>
              <a:ext cx="301625"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911600" y="5109845"/>
              <a:ext cx="301625"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p:cNvSpPr/>
            <p:nvPr userDrawn="1"/>
          </p:nvSpPr>
          <p:spPr>
            <a:xfrm>
              <a:off x="3609975" y="5109845"/>
              <a:ext cx="301625"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Tree>
    <p:extLst>
      <p:ext uri="{BB962C8B-B14F-4D97-AF65-F5344CB8AC3E}">
        <p14:creationId xmlns:p14="http://schemas.microsoft.com/office/powerpoint/2010/main" val="163207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descr="EIF_Infographic_Concept_Web_Banner_280214-03 BW.jpg"/>
          <p:cNvPicPr>
            <a:picLocks noChangeAspect="1"/>
          </p:cNvPicPr>
          <p:nvPr userDrawn="1"/>
        </p:nvPicPr>
        <p:blipFill>
          <a:blip r:embed="rId2" cstate="print">
            <a:extLst>
              <a:ext uri="{28A0092B-C50C-407E-A947-70E740481C1C}">
                <a14:useLocalDpi xmlns:a14="http://schemas.microsoft.com/office/drawing/2010/main" val="0"/>
              </a:ext>
            </a:extLst>
          </a:blip>
          <a:srcRect l="30325" r="37309"/>
          <a:stretch>
            <a:fillRect/>
          </a:stretch>
        </p:blipFill>
        <p:spPr bwMode="auto">
          <a:xfrm>
            <a:off x="0" y="2509838"/>
            <a:ext cx="121920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1234" y="0"/>
            <a:ext cx="1090084"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87401" y="5664200"/>
            <a:ext cx="2326217" cy="501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5" name="Rectangle 4"/>
          <p:cNvSpPr/>
          <p:nvPr userDrawn="1"/>
        </p:nvSpPr>
        <p:spPr>
          <a:xfrm>
            <a:off x="783167" y="5367338"/>
            <a:ext cx="3304117" cy="501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6" name="Title 1"/>
          <p:cNvSpPr txBox="1">
            <a:spLocks/>
          </p:cNvSpPr>
          <p:nvPr userDrawn="1"/>
        </p:nvSpPr>
        <p:spPr bwMode="auto">
          <a:xfrm>
            <a:off x="1426633" y="5707064"/>
            <a:ext cx="6096000"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a:solidFill>
                  <a:schemeClr val="bg1"/>
                </a:solidFill>
              </a:rPr>
              <a:t>@theEIFoundation </a:t>
            </a:r>
          </a:p>
          <a:p>
            <a:pPr eaLnBrk="1" hangingPunct="1">
              <a:defRPr/>
            </a:pPr>
            <a:r>
              <a:rPr lang="en-US" sz="1800" b="1" err="1">
                <a:solidFill>
                  <a:schemeClr val="bg1"/>
                </a:solidFill>
              </a:rPr>
              <a:t>eif.org.uk</a:t>
            </a:r>
            <a:endParaRPr lang="en-US" sz="1800" b="1">
              <a:solidFill>
                <a:schemeClr val="bg1"/>
              </a:solidFill>
            </a:endParaRPr>
          </a:p>
        </p:txBody>
      </p:sp>
      <p:pic>
        <p:nvPicPr>
          <p:cNvPr id="7" name="Picture 11" descr="twitte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0018" y="5535614"/>
            <a:ext cx="31538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web.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8900000">
            <a:off x="1068918" y="5786439"/>
            <a:ext cx="14816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58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0138"/>
            <a:ext cx="12192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bwMode="auto">
          <a:xfrm>
            <a:off x="8043334" y="6291264"/>
            <a:ext cx="3253317"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defRPr/>
            </a:pPr>
            <a:r>
              <a:rPr lang="en-US" sz="1400">
                <a:solidFill>
                  <a:srgbClr val="73418E"/>
                </a:solidFill>
              </a:rPr>
              <a:t>@theEIFoundation  |</a:t>
            </a:r>
            <a:r>
              <a:rPr lang="en-US" sz="1400" b="1">
                <a:solidFill>
                  <a:srgbClr val="73418E"/>
                </a:solidFill>
              </a:rPr>
              <a:t>  eif.org.uk</a:t>
            </a:r>
          </a:p>
        </p:txBody>
      </p:sp>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1234" y="0"/>
            <a:ext cx="1090084"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992718" y="6291264"/>
            <a:ext cx="6191249"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400" spc="60"/>
              <a:t>PRESENTATION TITLE</a:t>
            </a:r>
          </a:p>
        </p:txBody>
      </p:sp>
      <p:grpSp>
        <p:nvGrpSpPr>
          <p:cNvPr id="6" name="Group 5"/>
          <p:cNvGrpSpPr>
            <a:grpSpLocks/>
          </p:cNvGrpSpPr>
          <p:nvPr userDrawn="1"/>
        </p:nvGrpSpPr>
        <p:grpSpPr bwMode="auto">
          <a:xfrm>
            <a:off x="0" y="6013450"/>
            <a:ext cx="12192000" cy="90488"/>
            <a:chOff x="585788" y="5109845"/>
            <a:chExt cx="3929062" cy="161925"/>
          </a:xfrm>
        </p:grpSpPr>
        <p:sp>
          <p:nvSpPr>
            <p:cNvPr id="7" name="Rectangle 6"/>
            <p:cNvSpPr/>
            <p:nvPr userDrawn="1"/>
          </p:nvSpPr>
          <p:spPr>
            <a:xfrm>
              <a:off x="585788" y="5109845"/>
              <a:ext cx="3024559" cy="161925"/>
            </a:xfrm>
            <a:prstGeom prst="rect">
              <a:avLst/>
            </a:prstGeom>
            <a:solidFill>
              <a:srgbClr val="6532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8" name="Rectangle 7"/>
            <p:cNvSpPr/>
            <p:nvPr userDrawn="1"/>
          </p:nvSpPr>
          <p:spPr>
            <a:xfrm>
              <a:off x="4213349" y="5109845"/>
              <a:ext cx="301501" cy="161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p:cNvSpPr/>
            <p:nvPr userDrawn="1"/>
          </p:nvSpPr>
          <p:spPr>
            <a:xfrm>
              <a:off x="3911848" y="5109845"/>
              <a:ext cx="301501" cy="161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p:cNvSpPr/>
            <p:nvPr userDrawn="1"/>
          </p:nvSpPr>
          <p:spPr>
            <a:xfrm>
              <a:off x="3610347" y="5109845"/>
              <a:ext cx="301501" cy="161925"/>
            </a:xfrm>
            <a:prstGeom prst="rect">
              <a:avLst/>
            </a:prstGeom>
            <a:solidFill>
              <a:srgbClr val="E00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11" name="TextBox 10"/>
          <p:cNvSpPr txBox="1"/>
          <p:nvPr userDrawn="1"/>
        </p:nvSpPr>
        <p:spPr>
          <a:xfrm>
            <a:off x="489853" y="6353176"/>
            <a:ext cx="6902451" cy="307777"/>
          </a:xfrm>
          <a:prstGeom prst="rect">
            <a:avLst/>
          </a:prstGeom>
          <a:solidFill>
            <a:srgbClr val="8B8D8C">
              <a:lumMod val="20000"/>
              <a:lumOff val="80000"/>
            </a:srgbClr>
          </a:solidFill>
        </p:spPr>
        <p:txBody>
          <a:bodyPr>
            <a:spAutoFit/>
          </a:bodyPr>
          <a:lstStyle/>
          <a:p>
            <a:pPr defTabSz="914400" eaLnBrk="1" fontAlgn="auto" hangingPunct="1">
              <a:spcBef>
                <a:spcPts val="0"/>
              </a:spcBef>
              <a:spcAft>
                <a:spcPts val="0"/>
              </a:spcAft>
              <a:defRPr/>
            </a:pPr>
            <a:r>
              <a:rPr lang="en-GB" sz="1400" kern="0">
                <a:solidFill>
                  <a:srgbClr val="653279"/>
                </a:solidFill>
              </a:rPr>
              <a:t>Early Years Evidence Seminar, 16</a:t>
            </a:r>
            <a:r>
              <a:rPr lang="en-GB" sz="1400" kern="0" baseline="30000">
                <a:solidFill>
                  <a:srgbClr val="653279"/>
                </a:solidFill>
              </a:rPr>
              <a:t>th</a:t>
            </a:r>
            <a:r>
              <a:rPr lang="en-GB" sz="1400" kern="0">
                <a:solidFill>
                  <a:srgbClr val="653279"/>
                </a:solidFill>
              </a:rPr>
              <a:t> November 2016</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txBox="1">
            <a:spLocks/>
          </p:cNvSpPr>
          <p:nvPr userDrawn="1"/>
        </p:nvSpPr>
        <p:spPr bwMode="auto">
          <a:xfrm>
            <a:off x="8128001" y="6291264"/>
            <a:ext cx="3253317" cy="301625"/>
          </a:xfrm>
          <a:prstGeom prst="rect">
            <a:avLst/>
          </a:prstGeom>
          <a:noFill/>
          <a:ln>
            <a:noFill/>
          </a:ln>
          <a:extLst/>
        </p:spPr>
        <p:txBody>
          <a:bodyPr lIns="0" tIns="0" rIns="0" bIns="0"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defRPr/>
            </a:pPr>
            <a:r>
              <a:rPr lang="en-US" sz="1050">
                <a:solidFill>
                  <a:srgbClr val="73418E"/>
                </a:solidFill>
              </a:rPr>
              <a:t>@</a:t>
            </a:r>
            <a:r>
              <a:rPr lang="en-US" sz="1050" err="1">
                <a:solidFill>
                  <a:srgbClr val="73418E"/>
                </a:solidFill>
              </a:rPr>
              <a:t>theEIFoundation</a:t>
            </a:r>
            <a:r>
              <a:rPr lang="en-US" sz="1050">
                <a:solidFill>
                  <a:srgbClr val="73418E"/>
                </a:solidFill>
              </a:rPr>
              <a:t>  |</a:t>
            </a:r>
            <a:r>
              <a:rPr lang="en-US" sz="1050" b="1">
                <a:solidFill>
                  <a:srgbClr val="73418E"/>
                </a:solidFill>
              </a:rPr>
              <a:t>  eif.org.uk</a:t>
            </a:r>
          </a:p>
        </p:txBody>
      </p:sp>
    </p:spTree>
    <p:extLst>
      <p:ext uri="{BB962C8B-B14F-4D97-AF65-F5344CB8AC3E}">
        <p14:creationId xmlns:p14="http://schemas.microsoft.com/office/powerpoint/2010/main" val="628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E5A94AD-DF2D-4721-9B04-11BD7EB7340C}" type="datetimeFigureOut">
              <a:rPr lang="en-US"/>
              <a:pPr>
                <a:defRPr/>
              </a:pPr>
              <a:t>11/23/2018</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45301CC-8BEA-4E40-AF59-2DF371F85126}" type="slidenum">
              <a:rPr lang="en-US" altLang="en-US"/>
              <a:pPr>
                <a:defRPr/>
              </a:pPr>
              <a:t>‹#›</a:t>
            </a:fld>
            <a:endParaRPr lang="en-US" altLang="en-US"/>
          </a:p>
        </p:txBody>
      </p:sp>
    </p:spTree>
    <p:extLst>
      <p:ext uri="{BB962C8B-B14F-4D97-AF65-F5344CB8AC3E}">
        <p14:creationId xmlns:p14="http://schemas.microsoft.com/office/powerpoint/2010/main" val="46879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4D1FFFA-A0C0-4401-970F-D1CBF881B18B}" type="datetimeFigureOut">
              <a:rPr lang="en-US"/>
              <a:pPr>
                <a:defRPr/>
              </a:pPr>
              <a:t>11/23/2018</a:t>
            </a:fld>
            <a:endParaRPr 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9C2C3D7-3345-4CCA-A860-34A8BAB17D30}" type="slidenum">
              <a:rPr lang="en-US" altLang="en-US"/>
              <a:pPr>
                <a:defRPr/>
              </a:pPr>
              <a:t>‹#›</a:t>
            </a:fld>
            <a:endParaRPr lang="en-US" altLang="en-US"/>
          </a:p>
        </p:txBody>
      </p:sp>
    </p:spTree>
    <p:extLst>
      <p:ext uri="{BB962C8B-B14F-4D97-AF65-F5344CB8AC3E}">
        <p14:creationId xmlns:p14="http://schemas.microsoft.com/office/powerpoint/2010/main" val="178843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692204A-D8E7-4FCB-83A3-4CF30315F277}" type="datetimeFigureOut">
              <a:rPr lang="en-US"/>
              <a:pPr>
                <a:defRPr/>
              </a:pPr>
              <a:t>11/23/2018</a:t>
            </a:fld>
            <a:endParaRPr lang="en-US"/>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EBA3CCE-1FC4-4C88-A17D-6B3BA50F1AD9}" type="slidenum">
              <a:rPr lang="en-US" altLang="en-US"/>
              <a:pPr>
                <a:defRPr/>
              </a:pPr>
              <a:t>‹#›</a:t>
            </a:fld>
            <a:endParaRPr lang="en-US" altLang="en-US"/>
          </a:p>
        </p:txBody>
      </p:sp>
    </p:spTree>
    <p:extLst>
      <p:ext uri="{BB962C8B-B14F-4D97-AF65-F5344CB8AC3E}">
        <p14:creationId xmlns:p14="http://schemas.microsoft.com/office/powerpoint/2010/main" val="171635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44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5029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eif.org.uk/publication/preventing-gang-and-youth-violence/" TargetMode="External"/><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www.eif.org.uk/publication/preventing-gang-and-youth-violence/"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5D00-31C2-4CBD-9DAC-2EA84B357683}"/>
              </a:ext>
            </a:extLst>
          </p:cNvPr>
          <p:cNvSpPr>
            <a:spLocks noGrp="1"/>
          </p:cNvSpPr>
          <p:nvPr>
            <p:ph type="ctrTitle" idx="4294967295"/>
          </p:nvPr>
        </p:nvSpPr>
        <p:spPr>
          <a:xfrm>
            <a:off x="795431" y="1231952"/>
            <a:ext cx="5232400" cy="2387600"/>
          </a:xfrm>
          <a:prstGeom prst="rect">
            <a:avLst/>
          </a:prstGeom>
        </p:spPr>
        <p:txBody>
          <a:bodyPr>
            <a:normAutofit fontScale="90000"/>
          </a:bodyPr>
          <a:lstStyle/>
          <a:p>
            <a:pPr algn="l"/>
            <a:r>
              <a:rPr lang="en-GB" dirty="0">
                <a:solidFill>
                  <a:schemeClr val="bg1"/>
                </a:solidFill>
              </a:rPr>
              <a:t>Early Intervention Foundation Work on Gang and Youth Violence</a:t>
            </a:r>
          </a:p>
        </p:txBody>
      </p:sp>
      <p:sp>
        <p:nvSpPr>
          <p:cNvPr id="3" name="Subtitle 2">
            <a:extLst>
              <a:ext uri="{FF2B5EF4-FFF2-40B4-BE49-F238E27FC236}">
                <a16:creationId xmlns:a16="http://schemas.microsoft.com/office/drawing/2014/main" id="{DF209C9C-4221-4951-A1B0-5E09BD7CA77B}"/>
              </a:ext>
            </a:extLst>
          </p:cNvPr>
          <p:cNvSpPr>
            <a:spLocks noGrp="1"/>
          </p:cNvSpPr>
          <p:nvPr>
            <p:ph type="subTitle" idx="4294967295"/>
          </p:nvPr>
        </p:nvSpPr>
        <p:spPr>
          <a:xfrm>
            <a:off x="855756" y="4796884"/>
            <a:ext cx="5111750" cy="1655762"/>
          </a:xfrm>
          <a:prstGeom prst="rect">
            <a:avLst/>
          </a:prstGeom>
        </p:spPr>
        <p:txBody>
          <a:bodyPr/>
          <a:lstStyle/>
          <a:p>
            <a:pPr marL="0" indent="0">
              <a:buNone/>
            </a:pPr>
            <a:r>
              <a:rPr lang="en-GB" dirty="0">
                <a:solidFill>
                  <a:schemeClr val="bg2"/>
                </a:solidFill>
              </a:rPr>
              <a:t>Tom McBride Director of Evidence</a:t>
            </a:r>
          </a:p>
        </p:txBody>
      </p:sp>
    </p:spTree>
    <p:extLst>
      <p:ext uri="{BB962C8B-B14F-4D97-AF65-F5344CB8AC3E}">
        <p14:creationId xmlns:p14="http://schemas.microsoft.com/office/powerpoint/2010/main" val="81757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53E298-51F7-4B41-BAC5-0DE840FCB7D2}"/>
              </a:ext>
            </a:extLst>
          </p:cNvPr>
          <p:cNvSpPr txBox="1"/>
          <p:nvPr/>
        </p:nvSpPr>
        <p:spPr>
          <a:xfrm>
            <a:off x="599439" y="1391185"/>
            <a:ext cx="9879875" cy="646331"/>
          </a:xfrm>
          <a:prstGeom prst="rect">
            <a:avLst/>
          </a:prstGeom>
          <a:noFill/>
        </p:spPr>
        <p:txBody>
          <a:bodyPr wrap="square" rtlCol="0">
            <a:spAutoFit/>
          </a:bodyPr>
          <a:lstStyle/>
          <a:p>
            <a:r>
              <a:rPr lang="en-US" dirty="0"/>
              <a:t>Studies show that early intervention is likely to have its greatest impact when targeting seven key outcomes, starting with the four primary domains of child development</a:t>
            </a:r>
          </a:p>
        </p:txBody>
      </p:sp>
      <p:grpSp>
        <p:nvGrpSpPr>
          <p:cNvPr id="8" name="Group 7">
            <a:extLst>
              <a:ext uri="{FF2B5EF4-FFF2-40B4-BE49-F238E27FC236}">
                <a16:creationId xmlns:a16="http://schemas.microsoft.com/office/drawing/2014/main" id="{5A00509A-CA38-4216-A8C4-ED47E92C4C64}"/>
              </a:ext>
            </a:extLst>
          </p:cNvPr>
          <p:cNvGrpSpPr/>
          <p:nvPr/>
        </p:nvGrpSpPr>
        <p:grpSpPr>
          <a:xfrm>
            <a:off x="4182060" y="3540315"/>
            <a:ext cx="2128966" cy="2128966"/>
            <a:chOff x="4182060" y="2959742"/>
            <a:chExt cx="2128966" cy="2128966"/>
          </a:xfrm>
        </p:grpSpPr>
        <p:sp>
          <p:nvSpPr>
            <p:cNvPr id="9" name="Oval 8">
              <a:extLst>
                <a:ext uri="{FF2B5EF4-FFF2-40B4-BE49-F238E27FC236}">
                  <a16:creationId xmlns:a16="http://schemas.microsoft.com/office/drawing/2014/main" id="{24349F30-9306-491C-9BC9-93A57F47EB49}"/>
                </a:ext>
              </a:extLst>
            </p:cNvPr>
            <p:cNvSpPr/>
            <p:nvPr/>
          </p:nvSpPr>
          <p:spPr>
            <a:xfrm>
              <a:off x="4182060" y="2959742"/>
              <a:ext cx="2128966" cy="2128966"/>
            </a:xfrm>
            <a:prstGeom prst="ellipse">
              <a:avLst/>
            </a:prstGeom>
            <a:solidFill>
              <a:srgbClr val="007B8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6A8AE9-1C95-4B12-8A01-7D77646CEAAA}"/>
                </a:ext>
              </a:extLst>
            </p:cNvPr>
            <p:cNvSpPr txBox="1"/>
            <p:nvPr/>
          </p:nvSpPr>
          <p:spPr>
            <a:xfrm>
              <a:off x="4282854" y="3759418"/>
              <a:ext cx="1927376" cy="646331"/>
            </a:xfrm>
            <a:prstGeom prst="rect">
              <a:avLst/>
            </a:prstGeom>
            <a:noFill/>
          </p:spPr>
          <p:txBody>
            <a:bodyPr wrap="square" rtlCol="0">
              <a:spAutoFit/>
            </a:bodyPr>
            <a:lstStyle/>
            <a:p>
              <a:pPr algn="ctr"/>
              <a:r>
                <a:rPr lang="en-US" b="1" dirty="0">
                  <a:solidFill>
                    <a:srgbClr val="007B8A"/>
                  </a:solidFill>
                </a:rPr>
                <a:t>Social &amp; </a:t>
              </a:r>
            </a:p>
            <a:p>
              <a:pPr algn="ctr"/>
              <a:r>
                <a:rPr lang="en-US" b="1" dirty="0">
                  <a:solidFill>
                    <a:srgbClr val="007B8A"/>
                  </a:solidFill>
                </a:rPr>
                <a:t>Emotional</a:t>
              </a:r>
            </a:p>
          </p:txBody>
        </p:sp>
      </p:grpSp>
      <p:grpSp>
        <p:nvGrpSpPr>
          <p:cNvPr id="11" name="Group 10">
            <a:extLst>
              <a:ext uri="{FF2B5EF4-FFF2-40B4-BE49-F238E27FC236}">
                <a16:creationId xmlns:a16="http://schemas.microsoft.com/office/drawing/2014/main" id="{166BEF58-15CF-448E-9AC7-630EF10F6AC6}"/>
              </a:ext>
            </a:extLst>
          </p:cNvPr>
          <p:cNvGrpSpPr/>
          <p:nvPr/>
        </p:nvGrpSpPr>
        <p:grpSpPr>
          <a:xfrm>
            <a:off x="4182059" y="2287299"/>
            <a:ext cx="2128966" cy="2128966"/>
            <a:chOff x="4182059" y="1706726"/>
            <a:chExt cx="2128966" cy="2128966"/>
          </a:xfrm>
        </p:grpSpPr>
        <p:sp>
          <p:nvSpPr>
            <p:cNvPr id="12" name="TextBox 11">
              <a:extLst>
                <a:ext uri="{FF2B5EF4-FFF2-40B4-BE49-F238E27FC236}">
                  <a16:creationId xmlns:a16="http://schemas.microsoft.com/office/drawing/2014/main" id="{DF749C1C-4D06-4E35-836D-56CD23845977}"/>
                </a:ext>
              </a:extLst>
            </p:cNvPr>
            <p:cNvSpPr txBox="1"/>
            <p:nvPr/>
          </p:nvSpPr>
          <p:spPr>
            <a:xfrm>
              <a:off x="4701939" y="2547796"/>
              <a:ext cx="980743" cy="369332"/>
            </a:xfrm>
            <a:prstGeom prst="rect">
              <a:avLst/>
            </a:prstGeom>
            <a:noFill/>
          </p:spPr>
          <p:txBody>
            <a:bodyPr wrap="square" rtlCol="0">
              <a:spAutoFit/>
            </a:bodyPr>
            <a:lstStyle/>
            <a:p>
              <a:pPr algn="ctr"/>
              <a:r>
                <a:rPr lang="en-US" b="1" dirty="0">
                  <a:solidFill>
                    <a:srgbClr val="42845C"/>
                  </a:solidFill>
                </a:rPr>
                <a:t>Physical</a:t>
              </a:r>
            </a:p>
          </p:txBody>
        </p:sp>
        <p:sp>
          <p:nvSpPr>
            <p:cNvPr id="13" name="Oval 12">
              <a:extLst>
                <a:ext uri="{FF2B5EF4-FFF2-40B4-BE49-F238E27FC236}">
                  <a16:creationId xmlns:a16="http://schemas.microsoft.com/office/drawing/2014/main" id="{E879EA34-AEB6-43E1-A3DC-81EBB10EC6B4}"/>
                </a:ext>
              </a:extLst>
            </p:cNvPr>
            <p:cNvSpPr/>
            <p:nvPr/>
          </p:nvSpPr>
          <p:spPr>
            <a:xfrm>
              <a:off x="4182059" y="1706726"/>
              <a:ext cx="2128966" cy="2128966"/>
            </a:xfrm>
            <a:prstGeom prst="ellipse">
              <a:avLst/>
            </a:prstGeom>
            <a:solidFill>
              <a:srgbClr val="42845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Oval 13">
            <a:extLst>
              <a:ext uri="{FF2B5EF4-FFF2-40B4-BE49-F238E27FC236}">
                <a16:creationId xmlns:a16="http://schemas.microsoft.com/office/drawing/2014/main" id="{13EE31F9-A8BE-4591-BB74-2672E357FD7B}"/>
              </a:ext>
            </a:extLst>
          </p:cNvPr>
          <p:cNvSpPr/>
          <p:nvPr/>
        </p:nvSpPr>
        <p:spPr>
          <a:xfrm>
            <a:off x="5884919" y="2265992"/>
            <a:ext cx="2128966" cy="2128966"/>
          </a:xfrm>
          <a:prstGeom prst="ellipse">
            <a:avLst/>
          </a:prstGeom>
          <a:solidFill>
            <a:srgbClr val="C6A90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6A90A"/>
                </a:solidFill>
              </a:rPr>
              <a:t>Cognitive</a:t>
            </a:r>
            <a:endParaRPr lang="en-US" dirty="0"/>
          </a:p>
        </p:txBody>
      </p:sp>
      <p:pic>
        <p:nvPicPr>
          <p:cNvPr id="15" name="Child">
            <a:extLst>
              <a:ext uri="{FF2B5EF4-FFF2-40B4-BE49-F238E27FC236}">
                <a16:creationId xmlns:a16="http://schemas.microsoft.com/office/drawing/2014/main" id="{3026FA9D-D7AC-4D1C-B0B9-AC7DFBD0E419}"/>
              </a:ext>
            </a:extLst>
          </p:cNvPr>
          <p:cNvPicPr>
            <a:picLocks noChangeAspect="1"/>
          </p:cNvPicPr>
          <p:nvPr/>
        </p:nvPicPr>
        <p:blipFill>
          <a:blip r:embed="rId2"/>
          <a:stretch>
            <a:fillRect/>
          </a:stretch>
        </p:blipFill>
        <p:spPr>
          <a:xfrm>
            <a:off x="5457755" y="2985373"/>
            <a:ext cx="1272355" cy="2057400"/>
          </a:xfrm>
          <a:prstGeom prst="rect">
            <a:avLst/>
          </a:prstGeom>
        </p:spPr>
      </p:pic>
      <p:grpSp>
        <p:nvGrpSpPr>
          <p:cNvPr id="16" name="Group 15">
            <a:extLst>
              <a:ext uri="{FF2B5EF4-FFF2-40B4-BE49-F238E27FC236}">
                <a16:creationId xmlns:a16="http://schemas.microsoft.com/office/drawing/2014/main" id="{31AC5CB7-EC52-40B4-AE0E-DCD27BAEB02D}"/>
              </a:ext>
            </a:extLst>
          </p:cNvPr>
          <p:cNvGrpSpPr/>
          <p:nvPr/>
        </p:nvGrpSpPr>
        <p:grpSpPr>
          <a:xfrm>
            <a:off x="5884918" y="3524873"/>
            <a:ext cx="2128966" cy="2128966"/>
            <a:chOff x="5884918" y="3002356"/>
            <a:chExt cx="2128966" cy="2128966"/>
          </a:xfrm>
        </p:grpSpPr>
        <p:sp>
          <p:nvSpPr>
            <p:cNvPr id="17" name="Oval 16">
              <a:extLst>
                <a:ext uri="{FF2B5EF4-FFF2-40B4-BE49-F238E27FC236}">
                  <a16:creationId xmlns:a16="http://schemas.microsoft.com/office/drawing/2014/main" id="{67F5ABF2-27FA-476D-9BDC-20F686C469D9}"/>
                </a:ext>
              </a:extLst>
            </p:cNvPr>
            <p:cNvSpPr/>
            <p:nvPr/>
          </p:nvSpPr>
          <p:spPr>
            <a:xfrm>
              <a:off x="5884918" y="3002356"/>
              <a:ext cx="2128966" cy="2128966"/>
            </a:xfrm>
            <a:prstGeom prst="ellipse">
              <a:avLst/>
            </a:prstGeom>
            <a:solidFill>
              <a:srgbClr val="68327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A335A2D-7177-4EB0-9534-BC7BC1104E20}"/>
                </a:ext>
              </a:extLst>
            </p:cNvPr>
            <p:cNvSpPr txBox="1"/>
            <p:nvPr/>
          </p:nvSpPr>
          <p:spPr>
            <a:xfrm>
              <a:off x="6130484" y="3814385"/>
              <a:ext cx="1637834" cy="369332"/>
            </a:xfrm>
            <a:prstGeom prst="rect">
              <a:avLst/>
            </a:prstGeom>
            <a:noFill/>
          </p:spPr>
          <p:txBody>
            <a:bodyPr wrap="square" rtlCol="0">
              <a:spAutoFit/>
            </a:bodyPr>
            <a:lstStyle/>
            <a:p>
              <a:pPr algn="ctr"/>
              <a:r>
                <a:rPr lang="en-US" b="1" dirty="0">
                  <a:solidFill>
                    <a:srgbClr val="683277"/>
                  </a:solidFill>
                </a:rPr>
                <a:t>Behavioral</a:t>
              </a:r>
            </a:p>
          </p:txBody>
        </p:sp>
      </p:grpSp>
      <p:sp>
        <p:nvSpPr>
          <p:cNvPr id="4" name="TextBox 3">
            <a:extLst>
              <a:ext uri="{FF2B5EF4-FFF2-40B4-BE49-F238E27FC236}">
                <a16:creationId xmlns:a16="http://schemas.microsoft.com/office/drawing/2014/main" id="{AC29DBF4-81A4-42B5-8F14-2AFD124CFD36}"/>
              </a:ext>
            </a:extLst>
          </p:cNvPr>
          <p:cNvSpPr txBox="1"/>
          <p:nvPr/>
        </p:nvSpPr>
        <p:spPr>
          <a:xfrm>
            <a:off x="8824684" y="3028616"/>
            <a:ext cx="2554515" cy="646331"/>
          </a:xfrm>
          <a:prstGeom prst="rect">
            <a:avLst/>
          </a:prstGeom>
          <a:noFill/>
        </p:spPr>
        <p:txBody>
          <a:bodyPr wrap="square" rtlCol="0">
            <a:spAutoFit/>
          </a:bodyPr>
          <a:lstStyle/>
          <a:p>
            <a:pPr algn="ctr"/>
            <a:r>
              <a:rPr lang="en-US" b="1" dirty="0">
                <a:solidFill>
                  <a:srgbClr val="C6A90A"/>
                </a:solidFill>
              </a:rPr>
              <a:t>School achievement &amp; entry into the workforce</a:t>
            </a:r>
          </a:p>
        </p:txBody>
      </p:sp>
      <p:cxnSp>
        <p:nvCxnSpPr>
          <p:cNvPr id="20" name="Straight Arrow Connector 19">
            <a:extLst>
              <a:ext uri="{FF2B5EF4-FFF2-40B4-BE49-F238E27FC236}">
                <a16:creationId xmlns:a16="http://schemas.microsoft.com/office/drawing/2014/main" id="{DB83DE17-07E4-4C3D-BEDD-EF435241163F}"/>
              </a:ext>
            </a:extLst>
          </p:cNvPr>
          <p:cNvCxnSpPr/>
          <p:nvPr/>
        </p:nvCxnSpPr>
        <p:spPr>
          <a:xfrm>
            <a:off x="7561942" y="3351782"/>
            <a:ext cx="1190171" cy="0"/>
          </a:xfrm>
          <a:prstGeom prst="straightConnector1">
            <a:avLst/>
          </a:prstGeom>
          <a:ln w="5080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5DC47922-75AA-4A9D-9C72-53FBE8514B6B}"/>
              </a:ext>
            </a:extLst>
          </p:cNvPr>
          <p:cNvCxnSpPr/>
          <p:nvPr/>
        </p:nvCxnSpPr>
        <p:spPr>
          <a:xfrm>
            <a:off x="7562088" y="4572000"/>
            <a:ext cx="1190171" cy="0"/>
          </a:xfrm>
          <a:prstGeom prst="straightConnector1">
            <a:avLst/>
          </a:prstGeom>
          <a:ln w="50800">
            <a:tailEnd type="triangle"/>
          </a:ln>
        </p:spPr>
        <p:style>
          <a:lnRef idx="3">
            <a:schemeClr val="accent4"/>
          </a:lnRef>
          <a:fillRef idx="0">
            <a:schemeClr val="accent4"/>
          </a:fillRef>
          <a:effectRef idx="2">
            <a:schemeClr val="accent4"/>
          </a:effectRef>
          <a:fontRef idx="minor">
            <a:schemeClr val="tx1"/>
          </a:fontRef>
        </p:style>
      </p:cxnSp>
      <p:sp>
        <p:nvSpPr>
          <p:cNvPr id="22" name="TextBox 21">
            <a:extLst>
              <a:ext uri="{FF2B5EF4-FFF2-40B4-BE49-F238E27FC236}">
                <a16:creationId xmlns:a16="http://schemas.microsoft.com/office/drawing/2014/main" id="{F5E39FDD-BD16-416B-8F29-FC5483D1AC3B}"/>
              </a:ext>
            </a:extLst>
          </p:cNvPr>
          <p:cNvSpPr txBox="1"/>
          <p:nvPr/>
        </p:nvSpPr>
        <p:spPr>
          <a:xfrm>
            <a:off x="8874890" y="4212916"/>
            <a:ext cx="2554515" cy="646331"/>
          </a:xfrm>
          <a:prstGeom prst="rect">
            <a:avLst/>
          </a:prstGeom>
          <a:noFill/>
        </p:spPr>
        <p:txBody>
          <a:bodyPr wrap="square" rtlCol="0">
            <a:spAutoFit/>
          </a:bodyPr>
          <a:lstStyle/>
          <a:p>
            <a:pPr algn="ctr"/>
            <a:r>
              <a:rPr lang="en-US" b="1" dirty="0">
                <a:solidFill>
                  <a:srgbClr val="683277"/>
                </a:solidFill>
              </a:rPr>
              <a:t>Crime, violence &amp; antisocial </a:t>
            </a:r>
            <a:r>
              <a:rPr lang="en-US" b="1" dirty="0" err="1">
                <a:solidFill>
                  <a:srgbClr val="683277"/>
                </a:solidFill>
              </a:rPr>
              <a:t>behaviour</a:t>
            </a:r>
            <a:endParaRPr lang="en-US" b="1" dirty="0">
              <a:solidFill>
                <a:srgbClr val="683277"/>
              </a:solidFill>
            </a:endParaRPr>
          </a:p>
        </p:txBody>
      </p:sp>
      <p:cxnSp>
        <p:nvCxnSpPr>
          <p:cNvPr id="23" name="Straight Arrow Connector 22">
            <a:extLst>
              <a:ext uri="{FF2B5EF4-FFF2-40B4-BE49-F238E27FC236}">
                <a16:creationId xmlns:a16="http://schemas.microsoft.com/office/drawing/2014/main" id="{BB09B3E3-AEA8-476F-AB3F-97FC6FBFD81E}"/>
              </a:ext>
            </a:extLst>
          </p:cNvPr>
          <p:cNvCxnSpPr>
            <a:cxnSpLocks/>
          </p:cNvCxnSpPr>
          <p:nvPr/>
        </p:nvCxnSpPr>
        <p:spPr>
          <a:xfrm flipH="1">
            <a:off x="3384912" y="4572000"/>
            <a:ext cx="1190171" cy="0"/>
          </a:xfrm>
          <a:prstGeom prst="straightConnector1">
            <a:avLst/>
          </a:prstGeom>
          <a:ln w="50800">
            <a:solidFill>
              <a:srgbClr val="007B8A"/>
            </a:solidFill>
            <a:tailEnd type="triangle"/>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B319D7A4-0E8F-45E0-A641-B88A3CDF95C2}"/>
              </a:ext>
            </a:extLst>
          </p:cNvPr>
          <p:cNvSpPr txBox="1"/>
          <p:nvPr/>
        </p:nvSpPr>
        <p:spPr>
          <a:xfrm>
            <a:off x="976016" y="4215384"/>
            <a:ext cx="2554515" cy="646331"/>
          </a:xfrm>
          <a:prstGeom prst="rect">
            <a:avLst/>
          </a:prstGeom>
          <a:noFill/>
        </p:spPr>
        <p:txBody>
          <a:bodyPr wrap="square" rtlCol="0">
            <a:spAutoFit/>
          </a:bodyPr>
          <a:lstStyle/>
          <a:p>
            <a:pPr algn="ctr"/>
            <a:r>
              <a:rPr lang="en-US" b="1" dirty="0">
                <a:solidFill>
                  <a:srgbClr val="007B8A"/>
                </a:solidFill>
              </a:rPr>
              <a:t>Mental health &amp; wellbeing</a:t>
            </a:r>
          </a:p>
        </p:txBody>
      </p:sp>
      <p:cxnSp>
        <p:nvCxnSpPr>
          <p:cNvPr id="25" name="Straight Arrow Connector 24">
            <a:extLst>
              <a:ext uri="{FF2B5EF4-FFF2-40B4-BE49-F238E27FC236}">
                <a16:creationId xmlns:a16="http://schemas.microsoft.com/office/drawing/2014/main" id="{ADC9D13F-B6DF-4984-9144-455863C69AFA}"/>
              </a:ext>
            </a:extLst>
          </p:cNvPr>
          <p:cNvCxnSpPr>
            <a:cxnSpLocks/>
          </p:cNvCxnSpPr>
          <p:nvPr/>
        </p:nvCxnSpPr>
        <p:spPr>
          <a:xfrm flipH="1">
            <a:off x="3380738" y="3334806"/>
            <a:ext cx="1190171" cy="0"/>
          </a:xfrm>
          <a:prstGeom prst="straightConnector1">
            <a:avLst/>
          </a:prstGeom>
          <a:ln w="50800">
            <a:tailEnd type="triangle"/>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460DF376-F290-4934-B231-CF7447892E64}"/>
              </a:ext>
            </a:extLst>
          </p:cNvPr>
          <p:cNvSpPr txBox="1"/>
          <p:nvPr/>
        </p:nvSpPr>
        <p:spPr>
          <a:xfrm>
            <a:off x="978408" y="3080691"/>
            <a:ext cx="2554515" cy="646331"/>
          </a:xfrm>
          <a:prstGeom prst="rect">
            <a:avLst/>
          </a:prstGeom>
          <a:noFill/>
        </p:spPr>
        <p:txBody>
          <a:bodyPr wrap="square" rtlCol="0">
            <a:spAutoFit/>
          </a:bodyPr>
          <a:lstStyle/>
          <a:p>
            <a:pPr algn="ctr"/>
            <a:r>
              <a:rPr lang="en-US" b="1" dirty="0">
                <a:solidFill>
                  <a:srgbClr val="42845C"/>
                </a:solidFill>
              </a:rPr>
              <a:t>Obesity &amp; Physical Health</a:t>
            </a:r>
          </a:p>
        </p:txBody>
      </p:sp>
      <p:sp>
        <p:nvSpPr>
          <p:cNvPr id="27" name="TextBox 26">
            <a:extLst>
              <a:ext uri="{FF2B5EF4-FFF2-40B4-BE49-F238E27FC236}">
                <a16:creationId xmlns:a16="http://schemas.microsoft.com/office/drawing/2014/main" id="{F2CA8DD0-40E7-4E2F-AA45-3B0A27FEDDB6}"/>
              </a:ext>
            </a:extLst>
          </p:cNvPr>
          <p:cNvSpPr txBox="1"/>
          <p:nvPr/>
        </p:nvSpPr>
        <p:spPr>
          <a:xfrm>
            <a:off x="599439" y="660400"/>
            <a:ext cx="9531531" cy="646331"/>
          </a:xfrm>
          <a:prstGeom prst="rect">
            <a:avLst/>
          </a:prstGeom>
          <a:noFill/>
        </p:spPr>
        <p:txBody>
          <a:bodyPr wrap="square" rtlCol="0">
            <a:spAutoFit/>
          </a:bodyPr>
          <a:lstStyle/>
          <a:p>
            <a:r>
              <a:rPr lang="en-US" sz="3600" b="1" dirty="0">
                <a:solidFill>
                  <a:srgbClr val="653279"/>
                </a:solidFill>
                <a:latin typeface="Calibri"/>
                <a:ea typeface="Calibri"/>
                <a:cs typeface="Calibri"/>
              </a:rPr>
              <a:t>How does early intervention work?</a:t>
            </a:r>
          </a:p>
        </p:txBody>
      </p:sp>
    </p:spTree>
    <p:extLst>
      <p:ext uri="{BB962C8B-B14F-4D97-AF65-F5344CB8AC3E}">
        <p14:creationId xmlns:p14="http://schemas.microsoft.com/office/powerpoint/2010/main" val="307360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53E298-51F7-4B41-BAC5-0DE840FCB7D2}"/>
              </a:ext>
            </a:extLst>
          </p:cNvPr>
          <p:cNvSpPr txBox="1"/>
          <p:nvPr/>
        </p:nvSpPr>
        <p:spPr>
          <a:xfrm>
            <a:off x="599439" y="1506752"/>
            <a:ext cx="10184676" cy="369332"/>
          </a:xfrm>
          <a:prstGeom prst="rect">
            <a:avLst/>
          </a:prstGeom>
          <a:noFill/>
        </p:spPr>
        <p:txBody>
          <a:bodyPr wrap="square" rtlCol="0">
            <a:spAutoFit/>
          </a:bodyPr>
          <a:lstStyle/>
          <a:p>
            <a:r>
              <a:rPr lang="en-US" dirty="0"/>
              <a:t>Studies also show that three additional outcomes are particularly important targets for early intervention</a:t>
            </a:r>
          </a:p>
        </p:txBody>
      </p:sp>
      <p:grpSp>
        <p:nvGrpSpPr>
          <p:cNvPr id="8" name="Group 7">
            <a:extLst>
              <a:ext uri="{FF2B5EF4-FFF2-40B4-BE49-F238E27FC236}">
                <a16:creationId xmlns:a16="http://schemas.microsoft.com/office/drawing/2014/main" id="{5A00509A-CA38-4216-A8C4-ED47E92C4C64}"/>
              </a:ext>
            </a:extLst>
          </p:cNvPr>
          <p:cNvGrpSpPr/>
          <p:nvPr/>
        </p:nvGrpSpPr>
        <p:grpSpPr>
          <a:xfrm>
            <a:off x="4996843" y="3761127"/>
            <a:ext cx="2128966" cy="2128966"/>
            <a:chOff x="2267327" y="2935011"/>
            <a:chExt cx="2128966" cy="2128966"/>
          </a:xfrm>
        </p:grpSpPr>
        <p:sp>
          <p:nvSpPr>
            <p:cNvPr id="9" name="Oval 8">
              <a:extLst>
                <a:ext uri="{FF2B5EF4-FFF2-40B4-BE49-F238E27FC236}">
                  <a16:creationId xmlns:a16="http://schemas.microsoft.com/office/drawing/2014/main" id="{24349F30-9306-491C-9BC9-93A57F47EB49}"/>
                </a:ext>
              </a:extLst>
            </p:cNvPr>
            <p:cNvSpPr/>
            <p:nvPr/>
          </p:nvSpPr>
          <p:spPr>
            <a:xfrm>
              <a:off x="2267327" y="2935011"/>
              <a:ext cx="2128966" cy="2128966"/>
            </a:xfrm>
            <a:prstGeom prst="ellipse">
              <a:avLst/>
            </a:prstGeom>
            <a:solidFill>
              <a:srgbClr val="007B8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6A8AE9-1C95-4B12-8A01-7D77646CEAAA}"/>
                </a:ext>
              </a:extLst>
            </p:cNvPr>
            <p:cNvSpPr txBox="1"/>
            <p:nvPr/>
          </p:nvSpPr>
          <p:spPr>
            <a:xfrm>
              <a:off x="2588471" y="4174706"/>
              <a:ext cx="1551889" cy="646331"/>
            </a:xfrm>
            <a:prstGeom prst="rect">
              <a:avLst/>
            </a:prstGeom>
            <a:noFill/>
          </p:spPr>
          <p:txBody>
            <a:bodyPr wrap="square" rtlCol="0">
              <a:spAutoFit/>
            </a:bodyPr>
            <a:lstStyle/>
            <a:p>
              <a:pPr algn="ctr"/>
              <a:r>
                <a:rPr lang="en-US" b="1" dirty="0">
                  <a:solidFill>
                    <a:srgbClr val="007B8A"/>
                  </a:solidFill>
                </a:rPr>
                <a:t>Substance Misuse</a:t>
              </a:r>
            </a:p>
          </p:txBody>
        </p:sp>
      </p:grpSp>
      <p:grpSp>
        <p:nvGrpSpPr>
          <p:cNvPr id="11" name="Group 10">
            <a:extLst>
              <a:ext uri="{FF2B5EF4-FFF2-40B4-BE49-F238E27FC236}">
                <a16:creationId xmlns:a16="http://schemas.microsoft.com/office/drawing/2014/main" id="{166BEF58-15CF-448E-9AC7-630EF10F6AC6}"/>
              </a:ext>
            </a:extLst>
          </p:cNvPr>
          <p:cNvGrpSpPr/>
          <p:nvPr/>
        </p:nvGrpSpPr>
        <p:grpSpPr>
          <a:xfrm>
            <a:off x="4032358" y="2440142"/>
            <a:ext cx="2128966" cy="2128966"/>
            <a:chOff x="3558995" y="1767259"/>
            <a:chExt cx="2128966" cy="2128966"/>
          </a:xfrm>
        </p:grpSpPr>
        <p:sp>
          <p:nvSpPr>
            <p:cNvPr id="13" name="Oval 12">
              <a:extLst>
                <a:ext uri="{FF2B5EF4-FFF2-40B4-BE49-F238E27FC236}">
                  <a16:creationId xmlns:a16="http://schemas.microsoft.com/office/drawing/2014/main" id="{E879EA34-AEB6-43E1-A3DC-81EBB10EC6B4}"/>
                </a:ext>
              </a:extLst>
            </p:cNvPr>
            <p:cNvSpPr/>
            <p:nvPr/>
          </p:nvSpPr>
          <p:spPr>
            <a:xfrm>
              <a:off x="3558995" y="1767259"/>
              <a:ext cx="2128966" cy="2128966"/>
            </a:xfrm>
            <a:prstGeom prst="ellipse">
              <a:avLst/>
            </a:prstGeom>
            <a:solidFill>
              <a:srgbClr val="42845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F749C1C-4D06-4E35-836D-56CD23845977}"/>
                </a:ext>
              </a:extLst>
            </p:cNvPr>
            <p:cNvSpPr txBox="1"/>
            <p:nvPr/>
          </p:nvSpPr>
          <p:spPr>
            <a:xfrm>
              <a:off x="3658984" y="2379287"/>
              <a:ext cx="1721915" cy="646331"/>
            </a:xfrm>
            <a:prstGeom prst="rect">
              <a:avLst/>
            </a:prstGeom>
            <a:noFill/>
          </p:spPr>
          <p:txBody>
            <a:bodyPr wrap="square" rtlCol="0">
              <a:spAutoFit/>
            </a:bodyPr>
            <a:lstStyle/>
            <a:p>
              <a:pPr algn="ctr"/>
              <a:r>
                <a:rPr lang="en-US" b="1" dirty="0">
                  <a:solidFill>
                    <a:srgbClr val="42845C"/>
                  </a:solidFill>
                </a:rPr>
                <a:t>Risky Sexual </a:t>
              </a:r>
              <a:r>
                <a:rPr lang="en-US" b="1" dirty="0" err="1">
                  <a:solidFill>
                    <a:srgbClr val="42845C"/>
                  </a:solidFill>
                </a:rPr>
                <a:t>Behaviour</a:t>
              </a:r>
              <a:endParaRPr lang="en-US" b="1" dirty="0">
                <a:solidFill>
                  <a:srgbClr val="42845C"/>
                </a:solidFill>
              </a:endParaRPr>
            </a:p>
          </p:txBody>
        </p:sp>
      </p:grpSp>
      <p:grpSp>
        <p:nvGrpSpPr>
          <p:cNvPr id="5" name="Group 4">
            <a:extLst>
              <a:ext uri="{FF2B5EF4-FFF2-40B4-BE49-F238E27FC236}">
                <a16:creationId xmlns:a16="http://schemas.microsoft.com/office/drawing/2014/main" id="{28576ED4-6F9E-4DD6-A1EE-F80E0B938A03}"/>
              </a:ext>
            </a:extLst>
          </p:cNvPr>
          <p:cNvGrpSpPr/>
          <p:nvPr/>
        </p:nvGrpSpPr>
        <p:grpSpPr>
          <a:xfrm>
            <a:off x="5797389" y="2436865"/>
            <a:ext cx="2128966" cy="2128966"/>
            <a:chOff x="5884919" y="2265992"/>
            <a:chExt cx="2128966" cy="2128966"/>
          </a:xfrm>
        </p:grpSpPr>
        <p:sp>
          <p:nvSpPr>
            <p:cNvPr id="14" name="Oval 13">
              <a:extLst>
                <a:ext uri="{FF2B5EF4-FFF2-40B4-BE49-F238E27FC236}">
                  <a16:creationId xmlns:a16="http://schemas.microsoft.com/office/drawing/2014/main" id="{13EE31F9-A8BE-4591-BB74-2672E357FD7B}"/>
                </a:ext>
              </a:extLst>
            </p:cNvPr>
            <p:cNvSpPr/>
            <p:nvPr/>
          </p:nvSpPr>
          <p:spPr>
            <a:xfrm>
              <a:off x="5884919" y="2265992"/>
              <a:ext cx="2128966" cy="2128966"/>
            </a:xfrm>
            <a:prstGeom prst="ellipse">
              <a:avLst/>
            </a:prstGeom>
            <a:solidFill>
              <a:srgbClr val="C6A90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DE9F21-B3F9-486C-B059-B841DED9376F}"/>
                </a:ext>
              </a:extLst>
            </p:cNvPr>
            <p:cNvSpPr txBox="1"/>
            <p:nvPr/>
          </p:nvSpPr>
          <p:spPr>
            <a:xfrm>
              <a:off x="6399568" y="2916337"/>
              <a:ext cx="1601090" cy="646331"/>
            </a:xfrm>
            <a:prstGeom prst="rect">
              <a:avLst/>
            </a:prstGeom>
            <a:noFill/>
          </p:spPr>
          <p:txBody>
            <a:bodyPr wrap="square" rtlCol="0">
              <a:spAutoFit/>
            </a:bodyPr>
            <a:lstStyle/>
            <a:p>
              <a:pPr algn="ctr"/>
              <a:r>
                <a:rPr lang="en-US" b="1" dirty="0">
                  <a:solidFill>
                    <a:srgbClr val="C6A90A"/>
                  </a:solidFill>
                </a:rPr>
                <a:t>Child Maltreatment</a:t>
              </a:r>
            </a:p>
          </p:txBody>
        </p:sp>
      </p:grpSp>
      <p:pic>
        <p:nvPicPr>
          <p:cNvPr id="15" name="Child">
            <a:extLst>
              <a:ext uri="{FF2B5EF4-FFF2-40B4-BE49-F238E27FC236}">
                <a16:creationId xmlns:a16="http://schemas.microsoft.com/office/drawing/2014/main" id="{3026FA9D-D7AC-4D1C-B0B9-AC7DFBD0E419}"/>
              </a:ext>
            </a:extLst>
          </p:cNvPr>
          <p:cNvPicPr>
            <a:picLocks noChangeAspect="1"/>
          </p:cNvPicPr>
          <p:nvPr/>
        </p:nvPicPr>
        <p:blipFill>
          <a:blip r:embed="rId2"/>
          <a:stretch>
            <a:fillRect/>
          </a:stretch>
        </p:blipFill>
        <p:spPr>
          <a:xfrm>
            <a:off x="5457755" y="2985373"/>
            <a:ext cx="1272355" cy="2057400"/>
          </a:xfrm>
          <a:prstGeom prst="rect">
            <a:avLst/>
          </a:prstGeom>
        </p:spPr>
      </p:pic>
      <p:sp>
        <p:nvSpPr>
          <p:cNvPr id="27" name="TextBox 26">
            <a:extLst>
              <a:ext uri="{FF2B5EF4-FFF2-40B4-BE49-F238E27FC236}">
                <a16:creationId xmlns:a16="http://schemas.microsoft.com/office/drawing/2014/main" id="{F4D7DD44-F72E-4CC4-8DC8-BC905F635C42}"/>
              </a:ext>
            </a:extLst>
          </p:cNvPr>
          <p:cNvSpPr txBox="1"/>
          <p:nvPr/>
        </p:nvSpPr>
        <p:spPr>
          <a:xfrm>
            <a:off x="599439" y="486337"/>
            <a:ext cx="9531531" cy="646331"/>
          </a:xfrm>
          <a:prstGeom prst="rect">
            <a:avLst/>
          </a:prstGeom>
          <a:noFill/>
        </p:spPr>
        <p:txBody>
          <a:bodyPr wrap="square" rtlCol="0">
            <a:spAutoFit/>
          </a:bodyPr>
          <a:lstStyle/>
          <a:p>
            <a:r>
              <a:rPr lang="en-US" sz="3600" b="1" dirty="0">
                <a:solidFill>
                  <a:srgbClr val="653279"/>
                </a:solidFill>
                <a:latin typeface="Calibri"/>
                <a:ea typeface="Calibri"/>
                <a:cs typeface="Calibri"/>
              </a:rPr>
              <a:t>How does early intervention work?</a:t>
            </a:r>
          </a:p>
        </p:txBody>
      </p:sp>
    </p:spTree>
    <p:extLst>
      <p:ext uri="{BB962C8B-B14F-4D97-AF65-F5344CB8AC3E}">
        <p14:creationId xmlns:p14="http://schemas.microsoft.com/office/powerpoint/2010/main" val="171795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561FB2-3C7C-4D28-9942-4A73295D2703}"/>
              </a:ext>
            </a:extLst>
          </p:cNvPr>
          <p:cNvSpPr txBox="1"/>
          <p:nvPr/>
        </p:nvSpPr>
        <p:spPr>
          <a:xfrm>
            <a:off x="776587" y="2200031"/>
            <a:ext cx="646960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653279"/>
                </a:solidFill>
                <a:effectLst/>
                <a:uLnTx/>
                <a:uFillTx/>
                <a:latin typeface="+mj-lt"/>
              </a:rPr>
              <a:t>Our work</a:t>
            </a:r>
          </a:p>
        </p:txBody>
      </p:sp>
    </p:spTree>
    <p:extLst>
      <p:ext uri="{BB962C8B-B14F-4D97-AF65-F5344CB8AC3E}">
        <p14:creationId xmlns:p14="http://schemas.microsoft.com/office/powerpoint/2010/main" val="403947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53" y="201324"/>
            <a:ext cx="103424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653279"/>
                </a:solidFill>
                <a:effectLst/>
                <a:uLnTx/>
                <a:uFillTx/>
                <a:latin typeface="Calibri"/>
                <a:ea typeface="Calibri"/>
                <a:cs typeface="Calibri"/>
              </a:rPr>
              <a:t>UK Late Spend: </a:t>
            </a:r>
            <a:r>
              <a:rPr kumimoji="0" lang="en-GB" sz="3600" b="1" i="0" u="none" strike="noStrike" kern="1200" cap="none" spc="0" normalizeH="0" baseline="0" noProof="0">
                <a:ln>
                  <a:noFill/>
                </a:ln>
                <a:solidFill>
                  <a:srgbClr val="E0004D"/>
                </a:solidFill>
                <a:effectLst/>
                <a:uLnTx/>
                <a:uFillTx/>
                <a:latin typeface="Calibri"/>
                <a:ea typeface="Calibri"/>
                <a:cs typeface="Calibri"/>
              </a:rPr>
              <a:t>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D8A"/>
                </a:solidFill>
                <a:effectLst/>
                <a:uLnTx/>
                <a:uFillTx/>
                <a:latin typeface="Calibri" panose="020F0502020204030204" pitchFamily="34" charset="0"/>
                <a:ea typeface="Calibri" panose="020F0502020204030204" pitchFamily="34" charset="0"/>
                <a:cs typeface="Times New Roman" panose="02020603050405020304" pitchFamily="18" charset="0"/>
              </a:rPr>
              <a:t>“early intervention has the potential to reduce costs to the public sector before issues become entrenched and more expensive to deal with”</a:t>
            </a:r>
          </a:p>
        </p:txBody>
      </p:sp>
      <p:sp>
        <p:nvSpPr>
          <p:cNvPr id="5" name="Rectangle 4">
            <a:extLst>
              <a:ext uri="{FF2B5EF4-FFF2-40B4-BE49-F238E27FC236}">
                <a16:creationId xmlns:a16="http://schemas.microsoft.com/office/drawing/2014/main" id="{9987AFB3-DF1C-4EF4-90AB-A52AE35321C0}"/>
              </a:ext>
            </a:extLst>
          </p:cNvPr>
          <p:cNvSpPr/>
          <p:nvPr/>
        </p:nvSpPr>
        <p:spPr>
          <a:xfrm>
            <a:off x="337625" y="1674055"/>
            <a:ext cx="5758375" cy="4276578"/>
          </a:xfrm>
          <a:prstGeom prst="rect">
            <a:avLst/>
          </a:prstGeom>
        </p:spPr>
        <p:txBody>
          <a:bodyPr wrap="square">
            <a:noAutofit/>
          </a:body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EIF has shown that nearly </a:t>
            </a:r>
            <a:r>
              <a:rPr kumimoji="0" lang="en-GB" sz="2000" b="1"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£17 billion </a:t>
            </a:r>
            <a:r>
              <a:rPr kumimoji="0" lang="en-GB" sz="2000" b="0"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is spent each year by local and national agencies on acute and statutory services for children, young people and families in England and Wales. This is equivalent </a:t>
            </a:r>
            <a:r>
              <a:rPr kumimoji="0" lang="en-GB" sz="2000" b="1"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to £287 per person.</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£6.4 billion </a:t>
            </a:r>
            <a:r>
              <a:rPr kumimoji="0" lang="en-GB" sz="2000" b="0" i="0" u="none" strike="noStrike" kern="1200" cap="none" spc="0" normalizeH="0" baseline="0" noProof="0" dirty="0">
                <a:ln>
                  <a:noFill/>
                </a:ln>
                <a:solidFill>
                  <a:prstClr val="black">
                    <a:lumMod val="75000"/>
                    <a:lumOff val="25000"/>
                  </a:prstClr>
                </a:solidFill>
                <a:effectLst/>
                <a:uLnTx/>
                <a:uFillTx/>
                <a:latin typeface="Calibri"/>
                <a:ea typeface="MS PGothic" panose="020B0600070205080204" pitchFamily="34" charset="-128"/>
                <a:cs typeface="+mn-cs"/>
              </a:rPr>
              <a:t>is spent by local government, almost all of which is child protection and children’s social care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AAE2170-A927-492D-A65E-08C858ABE6E9}"/>
              </a:ext>
            </a:extLst>
          </p:cNvPr>
          <p:cNvSpPr/>
          <p:nvPr/>
        </p:nvSpPr>
        <p:spPr>
          <a:xfrm>
            <a:off x="0" y="6225737"/>
            <a:ext cx="90173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a:ln>
                  <a:noFill/>
                </a:ln>
                <a:solidFill>
                  <a:prstClr val="black"/>
                </a:solidFill>
                <a:effectLst/>
                <a:uLnTx/>
                <a:uFillTx/>
                <a:latin typeface="Calibri"/>
                <a:ea typeface="+mn-ea"/>
                <a:cs typeface="+mn-cs"/>
              </a:rPr>
              <a:t>1</a:t>
            </a:r>
            <a:r>
              <a:rPr kumimoji="0" lang="en-GB" sz="1200" b="0" i="0" u="none" strike="noStrike" kern="1200" cap="none" spc="0" normalizeH="0" baseline="0" noProof="0">
                <a:ln>
                  <a:noFill/>
                </a:ln>
                <a:solidFill>
                  <a:prstClr val="black"/>
                </a:solidFill>
                <a:effectLst/>
                <a:uLnTx/>
                <a:uFillTx/>
                <a:latin typeface="Calibri"/>
                <a:ea typeface="+mn-ea"/>
                <a:cs typeface="+mn-cs"/>
              </a:rPr>
              <a:t>https://www.gov.uk/government/publications/early-intervention-smart-investment-massive-savings</a:t>
            </a:r>
          </a:p>
        </p:txBody>
      </p:sp>
      <p:pic>
        <p:nvPicPr>
          <p:cNvPr id="6" name="Picture 1">
            <a:extLst>
              <a:ext uri="{FF2B5EF4-FFF2-40B4-BE49-F238E27FC236}">
                <a16:creationId xmlns:a16="http://schemas.microsoft.com/office/drawing/2014/main" id="{10AD98ED-4296-4AB8-9C73-74148996D2D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79096" y="2302237"/>
            <a:ext cx="4532243" cy="346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97C916-1454-4B7A-992A-CB59597DDA35}"/>
              </a:ext>
            </a:extLst>
          </p:cNvPr>
          <p:cNvSpPr/>
          <p:nvPr/>
        </p:nvSpPr>
        <p:spPr>
          <a:xfrm>
            <a:off x="7282083" y="1536530"/>
            <a:ext cx="32121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0004D"/>
                </a:solidFill>
                <a:effectLst/>
                <a:uLnTx/>
                <a:uFillTx/>
                <a:latin typeface="Calibri"/>
                <a:ea typeface="+mn-ea"/>
                <a:cs typeface="+mn-cs"/>
              </a:rPr>
              <a:t>Annual immediate fiscal cost for children and young people (E&amp;W)</a:t>
            </a:r>
          </a:p>
        </p:txBody>
      </p:sp>
    </p:spTree>
    <p:extLst>
      <p:ext uri="{BB962C8B-B14F-4D97-AF65-F5344CB8AC3E}">
        <p14:creationId xmlns:p14="http://schemas.microsoft.com/office/powerpoint/2010/main" val="26537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12CAEE5-7C8B-43FA-917D-4F91A6DAFCA3}"/>
              </a:ext>
            </a:extLst>
          </p:cNvPr>
          <p:cNvGraphicFramePr/>
          <p:nvPr>
            <p:extLst/>
          </p:nvPr>
        </p:nvGraphicFramePr>
        <p:xfrm>
          <a:off x="252952" y="1412739"/>
          <a:ext cx="5290598" cy="37593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EC0C69B-667D-4BB5-B2E8-BEDCC024F940}"/>
              </a:ext>
            </a:extLst>
          </p:cNvPr>
          <p:cNvSpPr/>
          <p:nvPr/>
        </p:nvSpPr>
        <p:spPr>
          <a:xfrm>
            <a:off x="252952" y="201324"/>
            <a:ext cx="1178899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653279"/>
                </a:solidFill>
                <a:effectLst/>
                <a:uLnTx/>
                <a:uFillTx/>
                <a:latin typeface="Calibri"/>
                <a:ea typeface="Calibri"/>
                <a:cs typeface="Calibri"/>
              </a:rPr>
              <a:t>UK Late Spend: </a:t>
            </a:r>
            <a:r>
              <a:rPr kumimoji="0" lang="en-GB" sz="3600" b="1" i="0" u="none" strike="noStrike" kern="1200" cap="none" spc="0" normalizeH="0" baseline="0" noProof="0">
                <a:ln>
                  <a:noFill/>
                </a:ln>
                <a:solidFill>
                  <a:srgbClr val="E0004D"/>
                </a:solidFill>
                <a:effectLst/>
                <a:uLnTx/>
                <a:uFillTx/>
                <a:latin typeface="Calibri"/>
                <a:ea typeface="Calibri"/>
                <a:cs typeface="Calibri"/>
              </a:rPr>
              <a:t>Northern Ireland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D8A"/>
                </a:solidFill>
                <a:effectLst/>
                <a:uLnTx/>
                <a:uFillTx/>
                <a:latin typeface="Calibri"/>
                <a:ea typeface="Calibri"/>
                <a:cs typeface="Calibri"/>
              </a:rPr>
              <a:t> Comparisons of spending drivers by region</a:t>
            </a:r>
          </a:p>
        </p:txBody>
      </p:sp>
      <p:graphicFrame>
        <p:nvGraphicFramePr>
          <p:cNvPr id="4" name="Chart 3">
            <a:extLst>
              <a:ext uri="{FF2B5EF4-FFF2-40B4-BE49-F238E27FC236}">
                <a16:creationId xmlns:a16="http://schemas.microsoft.com/office/drawing/2014/main" id="{64F53B11-0592-4107-898A-828E493AF5D8}"/>
              </a:ext>
            </a:extLst>
          </p:cNvPr>
          <p:cNvGraphicFramePr/>
          <p:nvPr>
            <p:extLst/>
          </p:nvPr>
        </p:nvGraphicFramePr>
        <p:xfrm>
          <a:off x="6096000" y="1412739"/>
          <a:ext cx="4615084" cy="3430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749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DD3C9F6-4BC3-4F92-A081-85BC29E0AF96}"/>
              </a:ext>
            </a:extLst>
          </p:cNvPr>
          <p:cNvGraphicFramePr/>
          <p:nvPr>
            <p:extLst/>
          </p:nvPr>
        </p:nvGraphicFramePr>
        <p:xfrm>
          <a:off x="397565" y="1463208"/>
          <a:ext cx="9793357"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064E5A3D-CA12-4AFD-948F-A1B3485C029C}"/>
              </a:ext>
            </a:extLst>
          </p:cNvPr>
          <p:cNvSpPr/>
          <p:nvPr/>
        </p:nvSpPr>
        <p:spPr>
          <a:xfrm>
            <a:off x="1185356" y="5453409"/>
            <a:ext cx="1034247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653279"/>
                </a:solidFill>
                <a:effectLst/>
                <a:uLnTx/>
                <a:uFillTx/>
                <a:latin typeface="Calibri"/>
                <a:ea typeface="Calibri"/>
                <a:cs typeface="Calibri"/>
              </a:rPr>
              <a:t>English Local Authorities and Northern Ireland Local Government Districts ranked from highest to lowest late intervention spend per head</a:t>
            </a:r>
          </a:p>
        </p:txBody>
      </p:sp>
      <p:sp>
        <p:nvSpPr>
          <p:cNvPr id="7" name="Rectangle 6">
            <a:extLst>
              <a:ext uri="{FF2B5EF4-FFF2-40B4-BE49-F238E27FC236}">
                <a16:creationId xmlns:a16="http://schemas.microsoft.com/office/drawing/2014/main" id="{36A5E6F5-0230-4F6A-B859-2D4E2CD0A4DB}"/>
              </a:ext>
            </a:extLst>
          </p:cNvPr>
          <p:cNvSpPr/>
          <p:nvPr/>
        </p:nvSpPr>
        <p:spPr>
          <a:xfrm>
            <a:off x="252952" y="201324"/>
            <a:ext cx="1178899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653279"/>
                </a:solidFill>
                <a:effectLst/>
                <a:uLnTx/>
                <a:uFillTx/>
                <a:latin typeface="Calibri"/>
                <a:ea typeface="Calibri"/>
                <a:cs typeface="Calibri"/>
              </a:rPr>
              <a:t>UK Late Spend: </a:t>
            </a:r>
            <a:r>
              <a:rPr kumimoji="0" lang="en-GB" sz="3600" b="1" i="0" u="none" strike="noStrike" kern="1200" cap="none" spc="0" normalizeH="0" baseline="0" noProof="0">
                <a:ln>
                  <a:noFill/>
                </a:ln>
                <a:solidFill>
                  <a:srgbClr val="E0004D"/>
                </a:solidFill>
                <a:effectLst/>
                <a:uLnTx/>
                <a:uFillTx/>
                <a:latin typeface="Calibri"/>
                <a:ea typeface="Calibri"/>
                <a:cs typeface="Calibri"/>
              </a:rPr>
              <a:t>Northern Ireland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D8A"/>
                </a:solidFill>
                <a:effectLst/>
                <a:uLnTx/>
                <a:uFillTx/>
                <a:latin typeface="Calibri"/>
                <a:ea typeface="Calibri"/>
                <a:cs typeface="Calibri"/>
              </a:rPr>
              <a:t> Comparisons between English Local Authorities and Northern Irish Regions</a:t>
            </a:r>
          </a:p>
        </p:txBody>
      </p:sp>
    </p:spTree>
    <p:extLst>
      <p:ext uri="{BB962C8B-B14F-4D97-AF65-F5344CB8AC3E}">
        <p14:creationId xmlns:p14="http://schemas.microsoft.com/office/powerpoint/2010/main" val="102425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95363" y="2519363"/>
            <a:ext cx="60801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86009" y="427039"/>
            <a:ext cx="4264309" cy="646331"/>
          </a:xfrm>
          <a:prstGeom prst="rect">
            <a:avLst/>
          </a:prstGeom>
        </p:spPr>
        <p:txBody>
          <a:bodyPr wrap="none">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653279"/>
                </a:solidFill>
                <a:effectLst/>
                <a:uLnTx/>
                <a:uFillTx/>
                <a:latin typeface="+mj-lt"/>
              </a:rPr>
              <a:t>‘Foundations for Life’</a:t>
            </a:r>
          </a:p>
        </p:txBody>
      </p:sp>
      <p:sp>
        <p:nvSpPr>
          <p:cNvPr id="12" name="Title 1"/>
          <p:cNvSpPr txBox="1">
            <a:spLocks/>
          </p:cNvSpPr>
          <p:nvPr/>
        </p:nvSpPr>
        <p:spPr>
          <a:xfrm>
            <a:off x="2797629" y="1632857"/>
            <a:ext cx="7482448" cy="4338452"/>
          </a:xfrm>
          <a:prstGeom prst="rect">
            <a:avLst/>
          </a:prstGeom>
        </p:spPr>
        <p:txBody>
          <a:bodyPr lIns="0" tIns="0" rIns="0" bIns="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457200" rtl="0" eaLnBrk="1" fontAlgn="auto" latinLnBrk="0" hangingPunct="1">
              <a:lnSpc>
                <a:spcPct val="100000"/>
              </a:lnSpc>
              <a:spcBef>
                <a:spcPct val="0"/>
              </a:spcBef>
              <a:spcAft>
                <a:spcPts val="0"/>
              </a:spcAft>
              <a:buClrTx/>
              <a:buSzTx/>
              <a:buFont typeface="Arial" charset="0"/>
              <a:buChar char="•"/>
              <a:tabLst/>
              <a:defRPr/>
            </a:pPr>
            <a:endParaRPr kumimoji="0" lang="en-US" sz="2000" b="0" i="0" u="none" strike="noStrike" kern="1200" cap="none" spc="0" normalizeH="0" baseline="0" noProof="0">
              <a:ln>
                <a:noFill/>
              </a:ln>
              <a:solidFill>
                <a:schemeClr val="tx1"/>
              </a:solidFill>
              <a:effectLst/>
              <a:uLnTx/>
              <a:uFillTx/>
              <a:latin typeface="+mj-lt"/>
              <a:ea typeface="+mj-ea"/>
              <a:cs typeface="Calibri"/>
            </a:endParaRPr>
          </a:p>
          <a:p>
            <a:pPr marL="342900" marR="0" lvl="0" indent="-342900" algn="l" defTabSz="457200" rtl="0" eaLnBrk="1" fontAlgn="auto" latinLnBrk="0" hangingPunct="1">
              <a:lnSpc>
                <a:spcPct val="100000"/>
              </a:lnSpc>
              <a:spcBef>
                <a:spcPct val="0"/>
              </a:spcBef>
              <a:spcAft>
                <a:spcPts val="0"/>
              </a:spcAft>
              <a:buClrTx/>
              <a:buSzTx/>
              <a:buFont typeface="Arial" charset="0"/>
              <a:buChar char="•"/>
              <a:tabLst/>
              <a:defRPr/>
            </a:pPr>
            <a:endParaRPr kumimoji="0" lang="en-US" sz="2000" b="0" i="0" u="none" strike="noStrike" kern="1200" cap="none" spc="0" normalizeH="0" baseline="0" noProof="0">
              <a:ln>
                <a:noFill/>
              </a:ln>
              <a:solidFill>
                <a:schemeClr val="tx1"/>
              </a:solidFill>
              <a:effectLst/>
              <a:uLnTx/>
              <a:uFillTx/>
              <a:latin typeface="+mj-lt"/>
              <a:ea typeface="+mj-ea"/>
              <a:cs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“Foundations for Life: What Works to Support Parent Child Interaction in the Early Years” </a:t>
            </a:r>
            <a:br>
              <a:rPr kumimoji="0" lang="en-US" sz="2800" b="0" i="0" u="none" strike="noStrike" kern="1200" cap="none" spc="0" normalizeH="0" baseline="0" noProof="0">
                <a:ln>
                  <a:noFill/>
                </a:ln>
                <a:solidFill>
                  <a:schemeClr val="tx1"/>
                </a:solidFill>
                <a:effectLst/>
                <a:uLnTx/>
                <a:uFillTx/>
                <a:latin typeface="+mj-lt"/>
                <a:ea typeface="+mj-ea"/>
                <a:cs typeface="+mj-cs"/>
              </a:rPr>
            </a:br>
            <a:r>
              <a:rPr kumimoji="0" lang="en-US" sz="2800" b="0" i="0" u="none" strike="noStrike" kern="1200" cap="none" spc="0" normalizeH="0" baseline="0" noProof="0">
                <a:ln>
                  <a:noFill/>
                </a:ln>
                <a:solidFill>
                  <a:schemeClr val="tx1"/>
                </a:solidFill>
                <a:effectLst/>
                <a:uLnTx/>
                <a:uFillTx/>
                <a:latin typeface="+mj-lt"/>
                <a:ea typeface="+mj-ea"/>
                <a:cs typeface="+mj-cs"/>
              </a:rPr>
              <a:t>is a groundbreaking assessment by the Early Intervention Foundation of 75 early intervention </a:t>
            </a:r>
            <a:r>
              <a:rPr kumimoji="0" lang="en-US" sz="2800" b="0" i="0" u="none" strike="noStrike" kern="1200" cap="none" spc="0" normalizeH="0" baseline="0" noProof="0" err="1">
                <a:ln>
                  <a:noFill/>
                </a:ln>
                <a:solidFill>
                  <a:schemeClr val="tx1"/>
                </a:solidFill>
                <a:effectLst/>
                <a:uLnTx/>
                <a:uFillTx/>
                <a:latin typeface="+mj-lt"/>
                <a:ea typeface="+mj-ea"/>
                <a:cs typeface="+mj-cs"/>
              </a:rPr>
              <a:t>programmes</a:t>
            </a:r>
            <a:r>
              <a:rPr kumimoji="0" lang="en-US" sz="2800" b="0" i="0" u="none" strike="noStrike" kern="1200" cap="none" spc="0" normalizeH="0" baseline="0" noProof="0">
                <a:ln>
                  <a:noFill/>
                </a:ln>
                <a:solidFill>
                  <a:schemeClr val="tx1"/>
                </a:solidFill>
                <a:effectLst/>
                <a:uLnTx/>
                <a:uFillTx/>
                <a:latin typeface="+mj-lt"/>
                <a:ea typeface="+mj-ea"/>
                <a:cs typeface="+mj-cs"/>
              </a:rPr>
              <a:t> aimed at improving child outcomes through positive parent child interactions in the early years.</a:t>
            </a:r>
            <a:endParaRPr kumimoji="0" lang="en-US" sz="2800" b="0" i="0" u="none" strike="noStrike" kern="1200" cap="none" spc="0" normalizeH="0" baseline="0" noProof="0">
              <a:ln>
                <a:noFill/>
              </a:ln>
              <a:solidFill>
                <a:schemeClr val="tx1"/>
              </a:solidFill>
              <a:effectLst/>
              <a:uLnTx/>
              <a:uFillTx/>
              <a:latin typeface="+mj-lt"/>
              <a:ea typeface="+mj-ea"/>
              <a:cs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schemeClr val="accent1">
                  <a:lumMod val="60000"/>
                  <a:lumOff val="40000"/>
                </a:schemeClr>
              </a:solidFill>
              <a:effectLst/>
              <a:uLnTx/>
              <a:uFillTx/>
              <a:latin typeface="+mj-lt"/>
              <a:ea typeface="+mj-ea"/>
              <a:cs typeface="Calibri"/>
            </a:endParaRPr>
          </a:p>
        </p:txBody>
      </p:sp>
      <p:sp>
        <p:nvSpPr>
          <p:cNvPr id="9" name="TextBox 8"/>
          <p:cNvSpPr txBox="1"/>
          <p:nvPr/>
        </p:nvSpPr>
        <p:spPr>
          <a:xfrm>
            <a:off x="341325" y="6376907"/>
            <a:ext cx="5176838" cy="307777"/>
          </a:xfrm>
          <a:prstGeom prst="rect">
            <a:avLst/>
          </a:prstGeom>
          <a:solidFill>
            <a:srgbClr val="8B8D8C">
              <a:lumMod val="20000"/>
              <a:lumOff val="80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653279"/>
              </a:solidFill>
              <a:effectLst/>
              <a:uLnTx/>
              <a:uFillTx/>
            </a:endParaRPr>
          </a:p>
        </p:txBody>
      </p:sp>
    </p:spTree>
    <p:extLst>
      <p:ext uri="{BB962C8B-B14F-4D97-AF65-F5344CB8AC3E}">
        <p14:creationId xmlns:p14="http://schemas.microsoft.com/office/powerpoint/2010/main" val="2894750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14" y="246743"/>
            <a:ext cx="847634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653279"/>
                </a:solidFill>
                <a:effectLst/>
                <a:uLnTx/>
                <a:uFillTx/>
                <a:latin typeface="+mj-lt"/>
              </a:rPr>
              <a:t>Key messages</a:t>
            </a:r>
          </a:p>
        </p:txBody>
      </p:sp>
      <p:sp>
        <p:nvSpPr>
          <p:cNvPr id="3" name="TextBox 2"/>
          <p:cNvSpPr txBox="1"/>
          <p:nvPr/>
        </p:nvSpPr>
        <p:spPr>
          <a:xfrm>
            <a:off x="698594" y="968848"/>
            <a:ext cx="8327381" cy="47089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lumMod val="75000"/>
                    <a:lumOff val="25000"/>
                  </a:schemeClr>
                </a:solidFill>
                <a:effectLst/>
                <a:uLnTx/>
                <a:uFillTx/>
              </a:rPr>
              <a:t>The evidence and cost of 75 interventions were assessed. 17 interventions were identified as evidence-based.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chemeClr val="tx1">
                  <a:lumMod val="75000"/>
                  <a:lumOff val="2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lumMod val="75000"/>
                    <a:lumOff val="25000"/>
                  </a:schemeClr>
                </a:solidFill>
                <a:effectLst/>
                <a:uLnTx/>
                <a:uFillTx/>
              </a:rPr>
              <a:t>There is already </a:t>
            </a:r>
            <a:r>
              <a:rPr kumimoji="0" lang="en-GB" sz="2000" b="1" i="0" u="none" strike="noStrike" kern="0" cap="none" spc="0" normalizeH="0" baseline="0" noProof="0" dirty="0">
                <a:ln>
                  <a:noFill/>
                </a:ln>
                <a:solidFill>
                  <a:schemeClr val="tx1">
                    <a:lumMod val="75000"/>
                    <a:lumOff val="25000"/>
                  </a:schemeClr>
                </a:solidFill>
                <a:effectLst/>
                <a:uLnTx/>
                <a:uFillTx/>
              </a:rPr>
              <a:t>good choice </a:t>
            </a:r>
            <a:r>
              <a:rPr kumimoji="0" lang="en-GB" sz="2000" b="0" i="0" u="none" strike="noStrike" kern="0" cap="none" spc="0" normalizeH="0" baseline="0" noProof="0" dirty="0">
                <a:ln>
                  <a:noFill/>
                </a:ln>
                <a:solidFill>
                  <a:schemeClr val="tx1">
                    <a:lumMod val="75000"/>
                    <a:lumOff val="25000"/>
                  </a:schemeClr>
                </a:solidFill>
                <a:effectLst/>
                <a:uLnTx/>
                <a:uFillTx/>
              </a:rPr>
              <a:t>of effective addressing </a:t>
            </a:r>
            <a:r>
              <a:rPr kumimoji="0" lang="en-GB" sz="2000" b="1" i="0" u="none" strike="noStrike" kern="0" cap="none" spc="0" normalizeH="0" baseline="0" noProof="0" dirty="0">
                <a:ln>
                  <a:noFill/>
                </a:ln>
                <a:solidFill>
                  <a:schemeClr val="tx1">
                    <a:lumMod val="75000"/>
                    <a:lumOff val="25000"/>
                  </a:schemeClr>
                </a:solidFill>
                <a:effectLst/>
                <a:uLnTx/>
                <a:uFillTx/>
              </a:rPr>
              <a:t>children’s noncompliant behaviour</a:t>
            </a:r>
            <a:r>
              <a:rPr kumimoji="0" lang="en-GB" sz="2000" b="0" i="0" u="none" strike="noStrike" kern="0" cap="none" spc="0" normalizeH="0" baseline="0" noProof="0" dirty="0">
                <a:ln>
                  <a:noFill/>
                </a:ln>
                <a:solidFill>
                  <a:schemeClr val="tx1">
                    <a:lumMod val="75000"/>
                    <a:lumOff val="25000"/>
                  </a:schemeClr>
                </a:solidFill>
                <a:effectLst/>
                <a:uLnTx/>
                <a:uFillTx/>
              </a:rPr>
              <a:t>.  There is good evidence to suggest that if offered at age 3 or later, they may reduce the likelihood of persistent non-compliant behaviour. These programme are </a:t>
            </a:r>
            <a:r>
              <a:rPr kumimoji="0" lang="en-GB" sz="2000" b="1" i="0" u="none" strike="noStrike" kern="0" cap="none" spc="0" normalizeH="0" baseline="0" noProof="0" dirty="0">
                <a:ln>
                  <a:noFill/>
                </a:ln>
                <a:solidFill>
                  <a:schemeClr val="tx1">
                    <a:lumMod val="75000"/>
                    <a:lumOff val="25000"/>
                  </a:schemeClr>
                </a:solidFill>
                <a:effectLst/>
                <a:uLnTx/>
                <a:uFillTx/>
              </a:rPr>
              <a:t>low cost</a:t>
            </a:r>
            <a:r>
              <a:rPr kumimoji="0" lang="en-GB" sz="2000" b="0" i="0" u="none" strike="noStrike" kern="0" cap="none" spc="0" normalizeH="0" baseline="0" noProof="0" dirty="0">
                <a:ln>
                  <a:noFill/>
                </a:ln>
                <a:solidFill>
                  <a:schemeClr val="tx1">
                    <a:lumMod val="75000"/>
                    <a:lumOff val="25000"/>
                  </a:schemeClr>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chemeClr val="tx1">
                  <a:lumMod val="75000"/>
                  <a:lumOff val="2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lumMod val="75000"/>
                    <a:lumOff val="25000"/>
                  </a:schemeClr>
                </a:solidFill>
                <a:effectLst/>
                <a:uLnTx/>
                <a:uFillTx/>
              </a:rPr>
              <a:t>There is </a:t>
            </a:r>
            <a:r>
              <a:rPr kumimoji="0" lang="en-GB" sz="2000" b="1" i="0" u="none" strike="noStrike" kern="0" cap="none" spc="0" normalizeH="0" baseline="0" noProof="0" dirty="0">
                <a:ln>
                  <a:noFill/>
                </a:ln>
                <a:solidFill>
                  <a:schemeClr val="tx1">
                    <a:lumMod val="75000"/>
                    <a:lumOff val="25000"/>
                  </a:schemeClr>
                </a:solidFill>
                <a:effectLst/>
                <a:uLnTx/>
                <a:uFillTx/>
              </a:rPr>
              <a:t>less choice </a:t>
            </a:r>
            <a:r>
              <a:rPr kumimoji="0" lang="en-GB" sz="2000" b="0" i="0" u="none" strike="noStrike" kern="0" cap="none" spc="0" normalizeH="0" baseline="0" noProof="0" dirty="0">
                <a:ln>
                  <a:noFill/>
                </a:ln>
                <a:solidFill>
                  <a:schemeClr val="tx1">
                    <a:lumMod val="75000"/>
                    <a:lumOff val="25000"/>
                  </a:schemeClr>
                </a:solidFill>
                <a:effectLst/>
                <a:uLnTx/>
                <a:uFillTx/>
              </a:rPr>
              <a:t>of programmes addressing </a:t>
            </a:r>
            <a:r>
              <a:rPr kumimoji="0" lang="en-GB" sz="2000" b="1" i="0" u="none" strike="noStrike" kern="0" cap="none" spc="0" normalizeH="0" baseline="0" noProof="0" dirty="0">
                <a:ln>
                  <a:noFill/>
                </a:ln>
                <a:solidFill>
                  <a:schemeClr val="tx1">
                    <a:lumMod val="75000"/>
                    <a:lumOff val="25000"/>
                  </a:schemeClr>
                </a:solidFill>
                <a:effectLst/>
                <a:uLnTx/>
                <a:uFillTx/>
              </a:rPr>
              <a:t>children’s attachment security</a:t>
            </a:r>
            <a:r>
              <a:rPr kumimoji="0" lang="en-GB" sz="2000" b="0" i="0" u="none" strike="noStrike" kern="0" cap="none" spc="0" normalizeH="0" baseline="0" noProof="0" dirty="0">
                <a:ln>
                  <a:noFill/>
                </a:ln>
                <a:solidFill>
                  <a:schemeClr val="tx1">
                    <a:lumMod val="75000"/>
                    <a:lumOff val="25000"/>
                  </a:schemeClr>
                </a:solidFill>
                <a:effectLst/>
                <a:uLnTx/>
                <a:uFillTx/>
              </a:rPr>
              <a:t>. These programmes are likely to be </a:t>
            </a:r>
            <a:r>
              <a:rPr kumimoji="0" lang="en-GB" sz="2000" b="1" i="0" u="none" strike="noStrike" kern="0" cap="none" spc="0" normalizeH="0" baseline="0" noProof="0" dirty="0">
                <a:ln>
                  <a:noFill/>
                </a:ln>
                <a:solidFill>
                  <a:schemeClr val="tx1">
                    <a:lumMod val="75000"/>
                    <a:lumOff val="25000"/>
                  </a:schemeClr>
                </a:solidFill>
                <a:effectLst/>
                <a:uLnTx/>
                <a:uFillTx/>
              </a:rPr>
              <a:t>high cost.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chemeClr val="tx1">
                  <a:lumMod val="75000"/>
                  <a:lumOff val="2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lumMod val="75000"/>
                    <a:lumOff val="25000"/>
                  </a:schemeClr>
                </a:solidFill>
                <a:effectLst/>
                <a:uLnTx/>
                <a:uFillTx/>
              </a:rPr>
              <a:t>There is </a:t>
            </a:r>
            <a:r>
              <a:rPr kumimoji="0" lang="en-GB" sz="2000" b="1" i="0" u="none" strike="noStrike" kern="0" cap="none" spc="0" normalizeH="0" baseline="0" noProof="0" dirty="0">
                <a:ln>
                  <a:noFill/>
                </a:ln>
                <a:solidFill>
                  <a:schemeClr val="tx1">
                    <a:lumMod val="75000"/>
                    <a:lumOff val="25000"/>
                  </a:schemeClr>
                </a:solidFill>
                <a:effectLst/>
                <a:uLnTx/>
                <a:uFillTx/>
              </a:rPr>
              <a:t>less choice </a:t>
            </a:r>
            <a:r>
              <a:rPr kumimoji="0" lang="en-GB" sz="2000" b="0" i="0" u="none" strike="noStrike" kern="0" cap="none" spc="0" normalizeH="0" baseline="0" noProof="0" dirty="0">
                <a:ln>
                  <a:noFill/>
                </a:ln>
                <a:solidFill>
                  <a:schemeClr val="tx1">
                    <a:lumMod val="75000"/>
                    <a:lumOff val="25000"/>
                  </a:schemeClr>
                </a:solidFill>
                <a:effectLst/>
                <a:uLnTx/>
                <a:uFillTx/>
              </a:rPr>
              <a:t>of evidence-based interventions that support children’s early learning through parent child interaction. These programmes should be offered in addition to centre-based programmes and are likely to be </a:t>
            </a:r>
            <a:r>
              <a:rPr kumimoji="0" lang="en-GB" sz="2000" b="1" i="0" u="none" strike="noStrike" kern="0" cap="none" spc="0" normalizeH="0" baseline="0" noProof="0" dirty="0">
                <a:ln>
                  <a:noFill/>
                </a:ln>
                <a:solidFill>
                  <a:schemeClr val="tx1">
                    <a:lumMod val="75000"/>
                    <a:lumOff val="25000"/>
                  </a:schemeClr>
                </a:solidFill>
                <a:effectLst/>
                <a:uLnTx/>
                <a:uFillTx/>
              </a:rPr>
              <a:t>medium</a:t>
            </a:r>
            <a:r>
              <a:rPr kumimoji="0" lang="en-GB" sz="2000" b="0" i="0" u="none" strike="noStrike" kern="0" cap="none" spc="0" normalizeH="0" baseline="0" noProof="0" dirty="0">
                <a:ln>
                  <a:noFill/>
                </a:ln>
                <a:solidFill>
                  <a:schemeClr val="tx1">
                    <a:lumMod val="75000"/>
                    <a:lumOff val="25000"/>
                  </a:schemeClr>
                </a:solidFill>
                <a:effectLst/>
                <a:uLnTx/>
                <a:uFillTx/>
              </a:rPr>
              <a:t> to </a:t>
            </a:r>
            <a:r>
              <a:rPr kumimoji="0" lang="en-GB" sz="2000" b="1" i="0" u="none" strike="noStrike" kern="0" cap="none" spc="0" normalizeH="0" baseline="0" noProof="0" dirty="0">
                <a:ln>
                  <a:noFill/>
                </a:ln>
                <a:solidFill>
                  <a:schemeClr val="tx1">
                    <a:lumMod val="75000"/>
                    <a:lumOff val="25000"/>
                  </a:schemeClr>
                </a:solidFill>
                <a:effectLst/>
                <a:uLnTx/>
                <a:uFillTx/>
              </a:rPr>
              <a:t>high cost.</a:t>
            </a:r>
          </a:p>
        </p:txBody>
      </p:sp>
      <p:grpSp>
        <p:nvGrpSpPr>
          <p:cNvPr id="6" name="Group 14"/>
          <p:cNvGrpSpPr>
            <a:grpSpLocks/>
          </p:cNvGrpSpPr>
          <p:nvPr/>
        </p:nvGrpSpPr>
        <p:grpSpPr bwMode="auto">
          <a:xfrm>
            <a:off x="8847648" y="2287733"/>
            <a:ext cx="3236447" cy="2967624"/>
            <a:chOff x="247643" y="741759"/>
            <a:chExt cx="5327019" cy="4885895"/>
          </a:xfrm>
        </p:grpSpPr>
        <p:sp>
          <p:nvSpPr>
            <p:cNvPr id="7" name="Oval 6"/>
            <p:cNvSpPr/>
            <p:nvPr/>
          </p:nvSpPr>
          <p:spPr>
            <a:xfrm>
              <a:off x="1414680" y="741759"/>
              <a:ext cx="3060573" cy="3061415"/>
            </a:xfrm>
            <a:prstGeom prst="ellipse">
              <a:avLst/>
            </a:prstGeom>
            <a:solidFill>
              <a:srgbClr val="C6A900"/>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grpSp>
          <p:nvGrpSpPr>
            <p:cNvPr id="8" name="Group 16"/>
            <p:cNvGrpSpPr>
              <a:grpSpLocks/>
            </p:cNvGrpSpPr>
            <p:nvPr/>
          </p:nvGrpSpPr>
          <p:grpSpPr bwMode="auto">
            <a:xfrm>
              <a:off x="247643" y="2565997"/>
              <a:ext cx="3061657" cy="3061657"/>
              <a:chOff x="1438385" y="2438001"/>
              <a:chExt cx="3774970" cy="3774970"/>
            </a:xfrm>
          </p:grpSpPr>
          <p:sp>
            <p:nvSpPr>
              <p:cNvPr id="13" name="Oval 12"/>
              <p:cNvSpPr/>
              <p:nvPr/>
            </p:nvSpPr>
            <p:spPr>
              <a:xfrm>
                <a:off x="1438385" y="2438300"/>
                <a:ext cx="3776014" cy="3774671"/>
              </a:xfrm>
              <a:prstGeom prst="ellipse">
                <a:avLst/>
              </a:prstGeom>
              <a:solidFill>
                <a:srgbClr val="683277">
                  <a:alpha val="49804"/>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4" name="Oval 4"/>
              <p:cNvSpPr/>
              <p:nvPr/>
            </p:nvSpPr>
            <p:spPr>
              <a:xfrm>
                <a:off x="1609914" y="3286648"/>
                <a:ext cx="2594372" cy="2077976"/>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422400">
                  <a:lnSpc>
                    <a:spcPct val="90000"/>
                  </a:lnSpc>
                  <a:spcAft>
                    <a:spcPct val="35000"/>
                  </a:spcAft>
                  <a:defRPr/>
                </a:pPr>
                <a:r>
                  <a:rPr lang="en-GB">
                    <a:solidFill>
                      <a:prstClr val="black"/>
                    </a:solidFill>
                  </a:rPr>
                  <a:t>Behaviour</a:t>
                </a:r>
              </a:p>
            </p:txBody>
          </p:sp>
        </p:grpSp>
        <p:grpSp>
          <p:nvGrpSpPr>
            <p:cNvPr id="9" name="Group 8"/>
            <p:cNvGrpSpPr/>
            <p:nvPr/>
          </p:nvGrpSpPr>
          <p:grpSpPr>
            <a:xfrm>
              <a:off x="2513005" y="2565996"/>
              <a:ext cx="3061657" cy="3061657"/>
              <a:chOff x="4162655" y="2438001"/>
              <a:chExt cx="3774970" cy="3774970"/>
            </a:xfrm>
            <a:solidFill>
              <a:srgbClr val="849A2E">
                <a:alpha val="45000"/>
              </a:srgbClr>
            </a:solidFill>
          </p:grpSpPr>
          <p:sp>
            <p:nvSpPr>
              <p:cNvPr id="11" name="Oval 10"/>
              <p:cNvSpPr/>
              <p:nvPr/>
            </p:nvSpPr>
            <p:spPr>
              <a:xfrm>
                <a:off x="4162655" y="2438001"/>
                <a:ext cx="3774970" cy="3774970"/>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2" name="Oval 4"/>
              <p:cNvSpPr/>
              <p:nvPr/>
            </p:nvSpPr>
            <p:spPr>
              <a:xfrm>
                <a:off x="5073036" y="3339443"/>
                <a:ext cx="2637761" cy="1832401"/>
              </a:xfrm>
              <a:prstGeom prst="rect">
                <a:avLst/>
              </a:prstGeom>
              <a:noFill/>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422400">
                  <a:lnSpc>
                    <a:spcPct val="90000"/>
                  </a:lnSpc>
                  <a:spcAft>
                    <a:spcPct val="35000"/>
                  </a:spcAft>
                  <a:defRPr/>
                </a:pPr>
                <a:r>
                  <a:rPr lang="en-GB">
                    <a:solidFill>
                      <a:prstClr val="black"/>
                    </a:solidFill>
                  </a:rPr>
                  <a:t>Cognitive development</a:t>
                </a:r>
              </a:p>
            </p:txBody>
          </p:sp>
        </p:grpSp>
        <p:sp>
          <p:nvSpPr>
            <p:cNvPr id="10" name="TextBox 18"/>
            <p:cNvSpPr txBox="1">
              <a:spLocks noChangeArrowheads="1"/>
            </p:cNvSpPr>
            <p:nvPr/>
          </p:nvSpPr>
          <p:spPr bwMode="auto">
            <a:xfrm>
              <a:off x="1917861" y="1585914"/>
              <a:ext cx="2172692" cy="60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a:solidFill>
                    <a:srgbClr val="000000"/>
                  </a:solidFill>
                </a:rPr>
                <a:t>Attachment</a:t>
              </a:r>
            </a:p>
          </p:txBody>
        </p:sp>
      </p:grpSp>
    </p:spTree>
    <p:extLst>
      <p:ext uri="{BB962C8B-B14F-4D97-AF65-F5344CB8AC3E}">
        <p14:creationId xmlns:p14="http://schemas.microsoft.com/office/powerpoint/2010/main" val="1266322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custDataLst>
              <p:tags r:id="rId1"/>
            </p:custDataLst>
          </p:nvPr>
        </p:nvSpPr>
        <p:spPr>
          <a:xfrm>
            <a:off x="-12700" y="38100"/>
            <a:ext cx="7443788" cy="5056188"/>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1200" cap="none" spc="0" normalizeH="0" baseline="0" noProof="0">
              <a:ln>
                <a:noFill/>
              </a:ln>
              <a:solidFill>
                <a:schemeClr val="tx1"/>
              </a:solidFill>
              <a:effectLst/>
              <a:uLnTx/>
              <a:uFillTx/>
              <a:latin typeface="+mn-lt"/>
              <a:ea typeface="MS PGothic" panose="020B0600070205080204" pitchFamily="34" charset="-128"/>
              <a:cs typeface="ＭＳ Ｐゴシック" charset="0"/>
            </a:endParaRP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chemeClr val="tx1"/>
              </a:solidFill>
              <a:effectLst/>
              <a:uLnTx/>
              <a:uFillTx/>
              <a:latin typeface="+mn-lt"/>
              <a:ea typeface="MS PGothic" panose="020B0600070205080204" pitchFamily="34" charset="-128"/>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chemeClr val="tx1"/>
              </a:solidFill>
              <a:effectLst/>
              <a:uLnTx/>
              <a:uFillTx/>
              <a:latin typeface="+mn-lt"/>
              <a:ea typeface="MS PGothic" panose="020B0600070205080204" pitchFamily="34" charset="-128"/>
              <a:cs typeface="ＭＳ Ｐゴシック" charset="0"/>
            </a:endParaRPr>
          </a:p>
        </p:txBody>
      </p:sp>
      <p:sp>
        <p:nvSpPr>
          <p:cNvPr id="26627" name="Content Placeholder 2"/>
          <p:cNvSpPr txBox="1">
            <a:spLocks/>
          </p:cNvSpPr>
          <p:nvPr>
            <p:custDataLst>
              <p:tags r:id="rId2"/>
            </p:custDataLst>
          </p:nvPr>
        </p:nvSpPr>
        <p:spPr bwMode="auto">
          <a:xfrm>
            <a:off x="5851526" y="1419225"/>
            <a:ext cx="48164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0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a:p>
            <a:pPr marL="742950" marR="0" lvl="1" indent="-28575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0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4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2226" y="38100"/>
            <a:ext cx="457676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89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02200" y="160004"/>
            <a:ext cx="7406761" cy="830687"/>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GB" altLang="en-US" sz="3600" b="1" kern="0">
                <a:solidFill>
                  <a:srgbClr val="653279"/>
                </a:solidFill>
                <a:ea typeface="+mn-ea"/>
                <a:cs typeface="+mn-cs"/>
              </a:rPr>
              <a:t>The EIF Guidebook</a:t>
            </a:r>
            <a:endParaRPr lang="en-GB" sz="3600" b="1" kern="0">
              <a:solidFill>
                <a:srgbClr val="653279"/>
              </a:solidFill>
              <a:ea typeface="+mn-ea"/>
              <a:cs typeface="+mn-cs"/>
            </a:endParaRPr>
          </a:p>
        </p:txBody>
      </p:sp>
      <p:pic>
        <p:nvPicPr>
          <p:cNvPr id="6" name="Picture 5">
            <a:extLst>
              <a:ext uri="{FF2B5EF4-FFF2-40B4-BE49-F238E27FC236}">
                <a16:creationId xmlns:a16="http://schemas.microsoft.com/office/drawing/2014/main" id="{88121AFA-D0E2-4ED4-9FA3-8D0FF6947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200" y="990691"/>
            <a:ext cx="7011784" cy="4746087"/>
          </a:xfrm>
          <a:prstGeom prst="rect">
            <a:avLst/>
          </a:prstGeom>
        </p:spPr>
      </p:pic>
    </p:spTree>
    <p:extLst>
      <p:ext uri="{BB962C8B-B14F-4D97-AF65-F5344CB8AC3E}">
        <p14:creationId xmlns:p14="http://schemas.microsoft.com/office/powerpoint/2010/main" val="173824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055" y="2250831"/>
            <a:ext cx="55286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653279"/>
                </a:solidFill>
                <a:effectLst/>
                <a:uLnTx/>
                <a:uFillTx/>
                <a:latin typeface="+mj-lt"/>
              </a:rPr>
              <a:t>Who we are</a:t>
            </a:r>
          </a:p>
        </p:txBody>
      </p:sp>
    </p:spTree>
    <p:extLst>
      <p:ext uri="{BB962C8B-B14F-4D97-AF65-F5344CB8AC3E}">
        <p14:creationId xmlns:p14="http://schemas.microsoft.com/office/powerpoint/2010/main" val="1008549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02200" y="160004"/>
            <a:ext cx="7406761" cy="830687"/>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GB" altLang="en-US" sz="3600" b="1" kern="0" dirty="0">
                <a:solidFill>
                  <a:srgbClr val="653279"/>
                </a:solidFill>
                <a:ea typeface="+mn-ea"/>
                <a:cs typeface="+mn-cs"/>
              </a:rPr>
              <a:t>The EIF Guidebook</a:t>
            </a:r>
            <a:endParaRPr lang="en-GB" sz="3600" b="1" kern="0" dirty="0">
              <a:solidFill>
                <a:srgbClr val="653279"/>
              </a:solidFill>
              <a:ea typeface="+mn-ea"/>
              <a:cs typeface="+mn-cs"/>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02200" y="1351521"/>
            <a:ext cx="7087983" cy="4078018"/>
          </a:xfrm>
          <a:prstGeom prst="rect">
            <a:avLst/>
          </a:prstGeom>
        </p:spPr>
      </p:pic>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01397" y="990691"/>
            <a:ext cx="7088784" cy="47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239BBD-2135-423C-8B24-6A44756F1B95}"/>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5" name="Rectangle 4">
            <a:extLst>
              <a:ext uri="{FF2B5EF4-FFF2-40B4-BE49-F238E27FC236}">
                <a16:creationId xmlns:a16="http://schemas.microsoft.com/office/drawing/2014/main" id="{2AA3D828-AE29-4FCC-8ED7-EB3A4C40E553}"/>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123749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513E8-E0D2-4979-A307-BEE6B3FE7D38}"/>
              </a:ext>
            </a:extLst>
          </p:cNvPr>
          <p:cNvPicPr>
            <a:picLocks noChangeAspect="1"/>
          </p:cNvPicPr>
          <p:nvPr/>
        </p:nvPicPr>
        <p:blipFill>
          <a:blip r:embed="rId3"/>
          <a:stretch>
            <a:fillRect/>
          </a:stretch>
        </p:blipFill>
        <p:spPr>
          <a:xfrm>
            <a:off x="251488" y="877259"/>
            <a:ext cx="10011628" cy="4501096"/>
          </a:xfrm>
          <a:prstGeom prst="rect">
            <a:avLst/>
          </a:prstGeom>
        </p:spPr>
      </p:pic>
    </p:spTree>
    <p:extLst>
      <p:ext uri="{BB962C8B-B14F-4D97-AF65-F5344CB8AC3E}">
        <p14:creationId xmlns:p14="http://schemas.microsoft.com/office/powerpoint/2010/main" val="204001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20901" y="273050"/>
            <a:ext cx="8247063" cy="641350"/>
          </a:xfrm>
          <a:prstGeom prst="rect">
            <a:avLst/>
          </a:prstGeom>
        </p:spPr>
        <p:txBody>
          <a:bodyPr lIns="0" tIns="0" rIns="0" bIns="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accent1">
                  <a:lumMod val="60000"/>
                  <a:lumOff val="40000"/>
                </a:schemeClr>
              </a:solidFill>
              <a:effectLst/>
              <a:uLnTx/>
              <a:uFillTx/>
              <a:latin typeface="+mj-lt"/>
              <a:ea typeface="+mj-ea"/>
              <a:cs typeface="Calibri"/>
            </a:endParaRPr>
          </a:p>
        </p:txBody>
      </p:sp>
      <p:sp>
        <p:nvSpPr>
          <p:cNvPr id="27651" name="TextBox 1"/>
          <p:cNvSpPr txBox="1">
            <a:spLocks noChangeArrowheads="1"/>
          </p:cNvSpPr>
          <p:nvPr/>
        </p:nvSpPr>
        <p:spPr bwMode="auto">
          <a:xfrm>
            <a:off x="1908175" y="854076"/>
            <a:ext cx="85534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22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22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22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2200" b="1"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grpSp>
        <p:nvGrpSpPr>
          <p:cNvPr id="2" name="Group 33799"/>
          <p:cNvGrpSpPr>
            <a:grpSpLocks/>
          </p:cNvGrpSpPr>
          <p:nvPr/>
        </p:nvGrpSpPr>
        <p:grpSpPr bwMode="auto">
          <a:xfrm>
            <a:off x="2257424" y="5086630"/>
            <a:ext cx="6943726" cy="400110"/>
            <a:chOff x="732945" y="5110083"/>
            <a:chExt cx="6944205" cy="613451"/>
          </a:xfrm>
          <a:solidFill>
            <a:srgbClr val="D0B200"/>
          </a:solidFill>
        </p:grpSpPr>
        <p:sp>
          <p:nvSpPr>
            <p:cNvPr id="18" name="Rectangle 17"/>
            <p:cNvSpPr/>
            <p:nvPr/>
          </p:nvSpPr>
          <p:spPr>
            <a:xfrm>
              <a:off x="751997" y="5110083"/>
              <a:ext cx="6925153" cy="406382"/>
            </a:xfrm>
            <a:prstGeom prst="rect">
              <a:avLst/>
            </a:prstGeom>
            <a:grp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 name="TextBox 58"/>
            <p:cNvSpPr txBox="1">
              <a:spLocks noChangeArrowheads="1"/>
            </p:cNvSpPr>
            <p:nvPr/>
          </p:nvSpPr>
          <p:spPr bwMode="auto">
            <a:xfrm>
              <a:off x="732945" y="5110083"/>
              <a:ext cx="6934587" cy="613451"/>
            </a:xfrm>
            <a:prstGeom prst="rect">
              <a:avLst/>
            </a:prstGeom>
            <a:grpFill/>
            <a:ln>
              <a:noFill/>
            </a:ln>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t>  </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2.  	LOGIC MODEL (Confirmation)</a:t>
              </a:r>
              <a:endParaRPr kumimoji="0" lang="en-GB" altLang="en-US" sz="20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grpSp>
      <p:grpSp>
        <p:nvGrpSpPr>
          <p:cNvPr id="3" name="Group 33800"/>
          <p:cNvGrpSpPr>
            <a:grpSpLocks/>
          </p:cNvGrpSpPr>
          <p:nvPr/>
        </p:nvGrpSpPr>
        <p:grpSpPr bwMode="auto">
          <a:xfrm>
            <a:off x="3040064" y="4646614"/>
            <a:ext cx="6161087" cy="423862"/>
            <a:chOff x="1516500" y="4678522"/>
            <a:chExt cx="6160650" cy="422951"/>
          </a:xfrm>
          <a:solidFill>
            <a:srgbClr val="D0B200"/>
          </a:solidFill>
        </p:grpSpPr>
        <p:sp>
          <p:nvSpPr>
            <p:cNvPr id="21" name="Rectangle 20"/>
            <p:cNvSpPr/>
            <p:nvPr/>
          </p:nvSpPr>
          <p:spPr>
            <a:xfrm>
              <a:off x="1516500" y="4678522"/>
              <a:ext cx="6160650" cy="422951"/>
            </a:xfrm>
            <a:prstGeom prst="rect">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2" name="TextBox 59"/>
            <p:cNvSpPr txBox="1">
              <a:spLocks noChangeArrowheads="1"/>
            </p:cNvSpPr>
            <p:nvPr/>
          </p:nvSpPr>
          <p:spPr bwMode="auto">
            <a:xfrm>
              <a:off x="1516500" y="4694644"/>
              <a:ext cx="6027308" cy="399250"/>
            </a:xfrm>
            <a:prstGeom prst="rect">
              <a:avLst/>
            </a:prstGeom>
            <a:grpFill/>
            <a:ln>
              <a:noFill/>
            </a:ln>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t>  </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3. 	BLUEPRINT (Confirmation)</a:t>
              </a:r>
            </a:p>
          </p:txBody>
        </p:sp>
      </p:grpSp>
      <p:grpSp>
        <p:nvGrpSpPr>
          <p:cNvPr id="5" name="Group 33801"/>
          <p:cNvGrpSpPr>
            <a:grpSpLocks/>
          </p:cNvGrpSpPr>
          <p:nvPr/>
        </p:nvGrpSpPr>
        <p:grpSpPr bwMode="auto">
          <a:xfrm>
            <a:off x="3692524" y="4232272"/>
            <a:ext cx="5508626" cy="426005"/>
            <a:chOff x="2167889" y="4254922"/>
            <a:chExt cx="5509261" cy="424908"/>
          </a:xfrm>
          <a:solidFill>
            <a:srgbClr val="D0B200"/>
          </a:solidFill>
        </p:grpSpPr>
        <p:sp>
          <p:nvSpPr>
            <p:cNvPr id="24" name="Rectangle 23"/>
            <p:cNvSpPr/>
            <p:nvPr/>
          </p:nvSpPr>
          <p:spPr>
            <a:xfrm>
              <a:off x="2167890" y="4254922"/>
              <a:ext cx="5509260" cy="406937"/>
            </a:xfrm>
            <a:prstGeom prst="rect">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TextBox 60"/>
            <p:cNvSpPr txBox="1">
              <a:spLocks noChangeArrowheads="1"/>
            </p:cNvSpPr>
            <p:nvPr/>
          </p:nvSpPr>
          <p:spPr bwMode="auto">
            <a:xfrm>
              <a:off x="2167889" y="4280751"/>
              <a:ext cx="3445272" cy="399079"/>
            </a:xfrm>
            <a:prstGeom prst="rect">
              <a:avLst/>
            </a:prstGeom>
            <a:noFill/>
            <a:ln>
              <a:noFill/>
            </a:ln>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8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  </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4.  FEASIBILITY (Verification)</a:t>
              </a:r>
            </a:p>
          </p:txBody>
        </p:sp>
      </p:grpSp>
      <p:grpSp>
        <p:nvGrpSpPr>
          <p:cNvPr id="6" name="Group 2"/>
          <p:cNvGrpSpPr>
            <a:grpSpLocks/>
          </p:cNvGrpSpPr>
          <p:nvPr/>
        </p:nvGrpSpPr>
        <p:grpSpPr bwMode="auto">
          <a:xfrm>
            <a:off x="4444382" y="3807619"/>
            <a:ext cx="4751387" cy="406400"/>
            <a:chOff x="2925763" y="3817938"/>
            <a:chExt cx="4751387" cy="406400"/>
          </a:xfrm>
          <a:solidFill>
            <a:srgbClr val="849A2E"/>
          </a:solidFill>
        </p:grpSpPr>
        <p:sp>
          <p:nvSpPr>
            <p:cNvPr id="27" name="Rectangle 26"/>
            <p:cNvSpPr/>
            <p:nvPr/>
          </p:nvSpPr>
          <p:spPr>
            <a:xfrm>
              <a:off x="2925763" y="3817938"/>
              <a:ext cx="4751387" cy="406400"/>
            </a:xfrm>
            <a:prstGeom prst="rect">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Box 61"/>
            <p:cNvSpPr txBox="1">
              <a:spLocks noChangeArrowheads="1"/>
            </p:cNvSpPr>
            <p:nvPr/>
          </p:nvSpPr>
          <p:spPr bwMode="auto">
            <a:xfrm>
              <a:off x="2925763" y="3819525"/>
              <a:ext cx="2687637" cy="400050"/>
            </a:xfrm>
            <a:prstGeom prst="rect">
              <a:avLst/>
            </a:prstGeom>
            <a:noFill/>
            <a:ln>
              <a:noFill/>
            </a:ln>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5.  PRE/POST PILOT</a:t>
              </a:r>
            </a:p>
          </p:txBody>
        </p:sp>
      </p:grpSp>
      <p:grpSp>
        <p:nvGrpSpPr>
          <p:cNvPr id="7" name="Group 4"/>
          <p:cNvGrpSpPr>
            <a:grpSpLocks/>
          </p:cNvGrpSpPr>
          <p:nvPr/>
        </p:nvGrpSpPr>
        <p:grpSpPr bwMode="auto">
          <a:xfrm>
            <a:off x="5198971" y="3378905"/>
            <a:ext cx="3992562" cy="436622"/>
            <a:chOff x="3684588" y="3389313"/>
            <a:chExt cx="3992562" cy="436622"/>
          </a:xfrm>
          <a:solidFill>
            <a:srgbClr val="428A5C"/>
          </a:solidFill>
        </p:grpSpPr>
        <p:sp>
          <p:nvSpPr>
            <p:cNvPr id="30" name="Rectangle 29"/>
            <p:cNvSpPr/>
            <p:nvPr/>
          </p:nvSpPr>
          <p:spPr>
            <a:xfrm>
              <a:off x="3684588" y="3389313"/>
              <a:ext cx="3992562" cy="406400"/>
            </a:xfrm>
            <a:prstGeom prst="rect">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Box 62"/>
            <p:cNvSpPr txBox="1">
              <a:spLocks noChangeArrowheads="1"/>
            </p:cNvSpPr>
            <p:nvPr/>
          </p:nvSpPr>
          <p:spPr bwMode="auto">
            <a:xfrm>
              <a:off x="3814763" y="3425825"/>
              <a:ext cx="2309812" cy="400110"/>
            </a:xfrm>
            <a:prstGeom prst="rect">
              <a:avLst/>
            </a:prstGeom>
            <a:noFill/>
            <a:ln>
              <a:noFill/>
            </a:ln>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6.   1</a:t>
              </a:r>
              <a:r>
                <a:rPr kumimoji="0" lang="en-GB" altLang="en-US" sz="2000" b="1" i="0" u="none" strike="noStrike" kern="0" cap="none" spc="0" normalizeH="0" baseline="30000" noProof="0">
                  <a:ln>
                    <a:noFill/>
                  </a:ln>
                  <a:solidFill>
                    <a:schemeClr val="bg1"/>
                  </a:solidFill>
                  <a:effectLst/>
                  <a:uLnTx/>
                  <a:uFillTx/>
                  <a:latin typeface="Calibri" panose="020F0502020204030204" pitchFamily="34" charset="0"/>
                  <a:ea typeface="MS PGothic" panose="020B0600070205080204" pitchFamily="34" charset="-128"/>
                </a:rPr>
                <a:t>st</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 RCT</a:t>
              </a:r>
            </a:p>
          </p:txBody>
        </p:sp>
      </p:grpSp>
      <p:grpSp>
        <p:nvGrpSpPr>
          <p:cNvPr id="27657" name="Group 4"/>
          <p:cNvGrpSpPr>
            <a:grpSpLocks/>
          </p:cNvGrpSpPr>
          <p:nvPr/>
        </p:nvGrpSpPr>
        <p:grpSpPr bwMode="auto">
          <a:xfrm>
            <a:off x="6600826" y="2538413"/>
            <a:ext cx="2600325" cy="419100"/>
            <a:chOff x="5076825" y="2563813"/>
            <a:chExt cx="2600325" cy="419100"/>
          </a:xfrm>
        </p:grpSpPr>
        <p:sp>
          <p:nvSpPr>
            <p:cNvPr id="33" name="Rectangle 32"/>
            <p:cNvSpPr>
              <a:spLocks noChangeArrowheads="1"/>
            </p:cNvSpPr>
            <p:nvPr/>
          </p:nvSpPr>
          <p:spPr bwMode="auto">
            <a:xfrm>
              <a:off x="5076825" y="2563813"/>
              <a:ext cx="2600325" cy="406400"/>
            </a:xfrm>
            <a:prstGeom prst="rect">
              <a:avLst/>
            </a:prstGeom>
            <a:solidFill>
              <a:srgbClr val="007D8A"/>
            </a:solidFill>
            <a:ln w="9525">
              <a:solidFill>
                <a:schemeClr val="bg1"/>
              </a:solid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FFF"/>
                </a:solidFill>
                <a:effectLst/>
                <a:uLnTx/>
                <a:uFillTx/>
                <a:latin typeface="Calibri" charset="0"/>
                <a:ea typeface="MS PGothic" charset="-128"/>
              </a:endParaRPr>
            </a:p>
          </p:txBody>
        </p:sp>
        <p:sp>
          <p:nvSpPr>
            <p:cNvPr id="27680" name="TextBox 33792"/>
            <p:cNvSpPr txBox="1">
              <a:spLocks noChangeArrowheads="1"/>
            </p:cNvSpPr>
            <p:nvPr/>
          </p:nvSpPr>
          <p:spPr bwMode="auto">
            <a:xfrm>
              <a:off x="5186363" y="2582863"/>
              <a:ext cx="191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8.  REFINE</a:t>
              </a:r>
            </a:p>
          </p:txBody>
        </p:sp>
      </p:grpSp>
      <p:grpSp>
        <p:nvGrpSpPr>
          <p:cNvPr id="27658" name="Group 6"/>
          <p:cNvGrpSpPr>
            <a:grpSpLocks/>
          </p:cNvGrpSpPr>
          <p:nvPr/>
        </p:nvGrpSpPr>
        <p:grpSpPr bwMode="auto">
          <a:xfrm>
            <a:off x="7137400" y="2112964"/>
            <a:ext cx="2063750" cy="407987"/>
            <a:chOff x="5613400" y="2139950"/>
            <a:chExt cx="2063750" cy="407988"/>
          </a:xfrm>
        </p:grpSpPr>
        <p:sp>
          <p:nvSpPr>
            <p:cNvPr id="36" name="Rectangle 35"/>
            <p:cNvSpPr>
              <a:spLocks noChangeArrowheads="1"/>
            </p:cNvSpPr>
            <p:nvPr/>
          </p:nvSpPr>
          <p:spPr bwMode="auto">
            <a:xfrm>
              <a:off x="5613400" y="2141537"/>
              <a:ext cx="2063750" cy="406401"/>
            </a:xfrm>
            <a:prstGeom prst="rect">
              <a:avLst/>
            </a:prstGeom>
            <a:solidFill>
              <a:srgbClr val="007D8A"/>
            </a:solidFill>
            <a:ln w="9525">
              <a:solidFill>
                <a:schemeClr val="bg1"/>
              </a:solid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FFF"/>
                </a:solidFill>
                <a:effectLst/>
                <a:uLnTx/>
                <a:uFillTx/>
                <a:latin typeface="Calibri" charset="0"/>
                <a:ea typeface="MS PGothic" charset="-128"/>
              </a:endParaRPr>
            </a:p>
          </p:txBody>
        </p:sp>
        <p:sp>
          <p:nvSpPr>
            <p:cNvPr id="27678" name="TextBox 33794"/>
            <p:cNvSpPr txBox="1">
              <a:spLocks noChangeArrowheads="1"/>
            </p:cNvSpPr>
            <p:nvPr/>
          </p:nvSpPr>
          <p:spPr bwMode="auto">
            <a:xfrm>
              <a:off x="5827713" y="2139950"/>
              <a:ext cx="17319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9.  ADAPT</a:t>
              </a:r>
            </a:p>
          </p:txBody>
        </p:sp>
      </p:grpSp>
      <p:grpSp>
        <p:nvGrpSpPr>
          <p:cNvPr id="10" name="Group 7"/>
          <p:cNvGrpSpPr>
            <a:grpSpLocks/>
          </p:cNvGrpSpPr>
          <p:nvPr/>
        </p:nvGrpSpPr>
        <p:grpSpPr bwMode="auto">
          <a:xfrm>
            <a:off x="7785100" y="1692275"/>
            <a:ext cx="1416050" cy="419100"/>
            <a:chOff x="6261100" y="1706563"/>
            <a:chExt cx="1416050" cy="419100"/>
          </a:xfrm>
          <a:solidFill>
            <a:srgbClr val="007D8A"/>
          </a:solidFill>
        </p:grpSpPr>
        <p:sp>
          <p:nvSpPr>
            <p:cNvPr id="39" name="Rectangle 38"/>
            <p:cNvSpPr/>
            <p:nvPr/>
          </p:nvSpPr>
          <p:spPr>
            <a:xfrm>
              <a:off x="6261100" y="1706563"/>
              <a:ext cx="1416050" cy="406400"/>
            </a:xfrm>
            <a:prstGeom prst="rect">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0" name="TextBox 33795"/>
            <p:cNvSpPr txBox="1">
              <a:spLocks noChangeArrowheads="1"/>
            </p:cNvSpPr>
            <p:nvPr/>
          </p:nvSpPr>
          <p:spPr bwMode="auto">
            <a:xfrm>
              <a:off x="6261100" y="1725613"/>
              <a:ext cx="1282700" cy="400050"/>
            </a:xfrm>
            <a:prstGeom prst="rect">
              <a:avLst/>
            </a:prstGeom>
            <a:noFill/>
            <a:ln>
              <a:noFill/>
            </a:ln>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10.  SCALE</a:t>
              </a:r>
            </a:p>
          </p:txBody>
        </p:sp>
      </p:grpSp>
      <p:grpSp>
        <p:nvGrpSpPr>
          <p:cNvPr id="27660" name="Group 2"/>
          <p:cNvGrpSpPr>
            <a:grpSpLocks/>
          </p:cNvGrpSpPr>
          <p:nvPr/>
        </p:nvGrpSpPr>
        <p:grpSpPr bwMode="auto">
          <a:xfrm>
            <a:off x="5984876" y="2960688"/>
            <a:ext cx="3294063" cy="411162"/>
            <a:chOff x="4460875" y="2992438"/>
            <a:chExt cx="3294063" cy="411162"/>
          </a:xfrm>
        </p:grpSpPr>
        <p:sp>
          <p:nvSpPr>
            <p:cNvPr id="42" name="Rectangle 41"/>
            <p:cNvSpPr>
              <a:spLocks noChangeArrowheads="1"/>
            </p:cNvSpPr>
            <p:nvPr/>
          </p:nvSpPr>
          <p:spPr bwMode="auto">
            <a:xfrm>
              <a:off x="4460875" y="2992438"/>
              <a:ext cx="3216275" cy="406400"/>
            </a:xfrm>
            <a:prstGeom prst="rect">
              <a:avLst/>
            </a:prstGeom>
            <a:solidFill>
              <a:srgbClr val="007D8A"/>
            </a:solidFill>
            <a:ln w="9525">
              <a:solidFill>
                <a:schemeClr val="bg1"/>
              </a:solid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FFF"/>
                </a:solidFill>
                <a:effectLst/>
                <a:uLnTx/>
                <a:uFillTx/>
                <a:latin typeface="Calibri" charset="0"/>
                <a:ea typeface="MS PGothic" charset="-128"/>
              </a:endParaRPr>
            </a:p>
          </p:txBody>
        </p:sp>
        <p:sp>
          <p:nvSpPr>
            <p:cNvPr id="27676" name="TextBox 33791"/>
            <p:cNvSpPr txBox="1">
              <a:spLocks noChangeArrowheads="1"/>
            </p:cNvSpPr>
            <p:nvPr/>
          </p:nvSpPr>
          <p:spPr bwMode="auto">
            <a:xfrm>
              <a:off x="4572000" y="3003550"/>
              <a:ext cx="318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7.  2</a:t>
              </a:r>
              <a:r>
                <a:rPr kumimoji="0" lang="en-GB" altLang="en-US" sz="2000" b="1" i="0" u="none" strike="noStrike" kern="0" cap="none" spc="0" normalizeH="0" baseline="30000" noProof="0">
                  <a:ln>
                    <a:noFill/>
                  </a:ln>
                  <a:solidFill>
                    <a:schemeClr val="bg1"/>
                  </a:solidFill>
                  <a:effectLst/>
                  <a:uLnTx/>
                  <a:uFillTx/>
                  <a:latin typeface="Calibri" panose="020F0502020204030204" pitchFamily="34" charset="0"/>
                  <a:ea typeface="MS PGothic" panose="020B0600070205080204" pitchFamily="34" charset="-128"/>
                </a:rPr>
                <a:t>nd</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 RCT</a:t>
              </a:r>
              <a:endParaRPr kumimoji="0" lang="en-GB" altLang="en-US" sz="16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endParaRPr>
            </a:p>
          </p:txBody>
        </p:sp>
      </p:grpSp>
      <p:grpSp>
        <p:nvGrpSpPr>
          <p:cNvPr id="27661" name="Group 8"/>
          <p:cNvGrpSpPr>
            <a:grpSpLocks/>
          </p:cNvGrpSpPr>
          <p:nvPr/>
        </p:nvGrpSpPr>
        <p:grpSpPr bwMode="auto">
          <a:xfrm>
            <a:off x="9291639" y="4298951"/>
            <a:ext cx="1328737" cy="1592263"/>
            <a:chOff x="7754938" y="4646613"/>
            <a:chExt cx="1328502" cy="1200150"/>
          </a:xfrm>
        </p:grpSpPr>
        <p:sp>
          <p:nvSpPr>
            <p:cNvPr id="57" name="Right Brace 56"/>
            <p:cNvSpPr>
              <a:spLocks/>
            </p:cNvSpPr>
            <p:nvPr/>
          </p:nvSpPr>
          <p:spPr bwMode="auto">
            <a:xfrm>
              <a:off x="7754938" y="4646613"/>
              <a:ext cx="190466" cy="1200150"/>
            </a:xfrm>
            <a:prstGeom prst="rightBrace">
              <a:avLst>
                <a:gd name="adj1" fmla="val 8343"/>
                <a:gd name="adj2" fmla="val 50000"/>
              </a:avLst>
            </a:prstGeom>
            <a:noFill/>
            <a:ln w="25400">
              <a:solidFill>
                <a:srgbClr val="D0B200"/>
              </a:solidFill>
              <a:round/>
              <a:headEnd/>
              <a:tailEnd/>
            </a:ln>
            <a:effectLst>
              <a:outerShdw blurRad="40000" dist="20000" dir="5400000" rotWithShape="0">
                <a:srgbClr val="000000">
                  <a:alpha val="37999"/>
                </a:srgbClr>
              </a:outerShdw>
            </a:effectLst>
            <a:ex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D0B200"/>
                </a:solidFill>
                <a:effectLst/>
                <a:uLnTx/>
                <a:uFillTx/>
                <a:latin typeface="Calibri" charset="0"/>
                <a:ea typeface="MS PGothic" charset="-128"/>
              </a:endParaRPr>
            </a:p>
          </p:txBody>
        </p:sp>
        <p:sp>
          <p:nvSpPr>
            <p:cNvPr id="27674" name="TextBox 50"/>
            <p:cNvSpPr txBox="1">
              <a:spLocks noChangeArrowheads="1"/>
            </p:cNvSpPr>
            <p:nvPr/>
          </p:nvSpPr>
          <p:spPr bwMode="auto">
            <a:xfrm>
              <a:off x="7886700" y="5026304"/>
              <a:ext cx="1196740" cy="5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D0B200"/>
                  </a:solidFill>
                  <a:effectLst/>
                  <a:uLnTx/>
                  <a:uFillTx/>
                  <a:latin typeface="Calibri" panose="020F0502020204030204" pitchFamily="34" charset="0"/>
                  <a:ea typeface="MS PGothic" panose="020B0600070205080204" pitchFamily="34" charset="-128"/>
                </a:rPr>
                <a:t>Confirmation/Verification NL2</a:t>
              </a:r>
            </a:p>
          </p:txBody>
        </p:sp>
      </p:grpSp>
      <p:grpSp>
        <p:nvGrpSpPr>
          <p:cNvPr id="27662" name="Group 9"/>
          <p:cNvGrpSpPr>
            <a:grpSpLocks/>
          </p:cNvGrpSpPr>
          <p:nvPr/>
        </p:nvGrpSpPr>
        <p:grpSpPr bwMode="auto">
          <a:xfrm>
            <a:off x="9302750" y="3840163"/>
            <a:ext cx="1252538" cy="533400"/>
            <a:chOff x="7807325" y="3825874"/>
            <a:chExt cx="1522270" cy="533661"/>
          </a:xfrm>
        </p:grpSpPr>
        <p:sp>
          <p:nvSpPr>
            <p:cNvPr id="60" name="Right Brace 59"/>
            <p:cNvSpPr>
              <a:spLocks/>
            </p:cNvSpPr>
            <p:nvPr/>
          </p:nvSpPr>
          <p:spPr bwMode="auto">
            <a:xfrm>
              <a:off x="7807325" y="3825874"/>
              <a:ext cx="219948" cy="371657"/>
            </a:xfrm>
            <a:prstGeom prst="rightBrace">
              <a:avLst>
                <a:gd name="adj1" fmla="val 8331"/>
                <a:gd name="adj2" fmla="val 50000"/>
              </a:avLst>
            </a:prstGeom>
            <a:noFill/>
            <a:ln w="25400">
              <a:solidFill>
                <a:srgbClr val="849A2E"/>
              </a:solidFill>
              <a:round/>
              <a:headEnd/>
              <a:tailEnd/>
            </a:ln>
            <a:effectLst>
              <a:outerShdw blurRad="40000" dist="20000" dir="5400000" rotWithShape="0">
                <a:srgbClr val="000000">
                  <a:alpha val="37999"/>
                </a:srgbClr>
              </a:outerShdw>
            </a:effectLst>
            <a:ex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chemeClr val="tx1"/>
                </a:solidFill>
                <a:effectLst/>
                <a:uLnTx/>
                <a:uFillTx/>
                <a:latin typeface="Calibri" charset="0"/>
                <a:ea typeface="MS PGothic" charset="-128"/>
              </a:endParaRPr>
            </a:p>
          </p:txBody>
        </p:sp>
        <p:sp>
          <p:nvSpPr>
            <p:cNvPr id="27672" name="TextBox 53"/>
            <p:cNvSpPr txBox="1">
              <a:spLocks noChangeArrowheads="1"/>
            </p:cNvSpPr>
            <p:nvPr/>
          </p:nvSpPr>
          <p:spPr bwMode="auto">
            <a:xfrm>
              <a:off x="8025946" y="3836360"/>
              <a:ext cx="1303649" cy="5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849A2E"/>
                  </a:solidFill>
                  <a:effectLst/>
                  <a:uLnTx/>
                  <a:uFillTx/>
                  <a:latin typeface="Calibri" panose="020F0502020204030204" pitchFamily="34" charset="0"/>
                  <a:ea typeface="MS PGothic" panose="020B0600070205080204" pitchFamily="34" charset="-128"/>
                </a:rPr>
                <a:t>Pilot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849A2E"/>
                  </a:solidFill>
                  <a:effectLst/>
                  <a:uLnTx/>
                  <a:uFillTx/>
                  <a:latin typeface="Calibri" panose="020F0502020204030204" pitchFamily="34" charset="0"/>
                  <a:ea typeface="MS PGothic" panose="020B0600070205080204" pitchFamily="34" charset="-128"/>
                </a:rPr>
                <a:t>EIF Level 2</a:t>
              </a:r>
            </a:p>
          </p:txBody>
        </p:sp>
      </p:grpSp>
      <p:grpSp>
        <p:nvGrpSpPr>
          <p:cNvPr id="27663" name="Group 20"/>
          <p:cNvGrpSpPr>
            <a:grpSpLocks/>
          </p:cNvGrpSpPr>
          <p:nvPr/>
        </p:nvGrpSpPr>
        <p:grpSpPr bwMode="auto">
          <a:xfrm>
            <a:off x="9291638" y="3286125"/>
            <a:ext cx="1244600" cy="522288"/>
            <a:chOff x="7754937" y="3284959"/>
            <a:chExt cx="1245080" cy="523220"/>
          </a:xfrm>
        </p:grpSpPr>
        <p:sp>
          <p:nvSpPr>
            <p:cNvPr id="63" name="Right Brace 62"/>
            <p:cNvSpPr>
              <a:spLocks/>
            </p:cNvSpPr>
            <p:nvPr/>
          </p:nvSpPr>
          <p:spPr bwMode="auto">
            <a:xfrm>
              <a:off x="7754937" y="3424908"/>
              <a:ext cx="190573" cy="326019"/>
            </a:xfrm>
            <a:prstGeom prst="rightBrace">
              <a:avLst>
                <a:gd name="adj1" fmla="val 8332"/>
                <a:gd name="adj2" fmla="val 50000"/>
              </a:avLst>
            </a:prstGeom>
            <a:noFill/>
            <a:ln w="25400">
              <a:solidFill>
                <a:srgbClr val="428A5C"/>
              </a:solidFill>
              <a:round/>
              <a:headEnd/>
              <a:tailEnd/>
            </a:ln>
            <a:effectLst>
              <a:outerShdw blurRad="40000" dist="20000" dir="5400000" rotWithShape="0">
                <a:srgbClr val="000000">
                  <a:alpha val="37999"/>
                </a:srgbClr>
              </a:outerShdw>
            </a:effectLst>
            <a:ex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chemeClr val="tx1"/>
                </a:solidFill>
                <a:effectLst/>
                <a:uLnTx/>
                <a:uFillTx/>
                <a:latin typeface="Calibri" charset="0"/>
                <a:ea typeface="MS PGothic" charset="-128"/>
              </a:endParaRPr>
            </a:p>
          </p:txBody>
        </p:sp>
        <p:sp>
          <p:nvSpPr>
            <p:cNvPr id="27670" name="TextBox 54"/>
            <p:cNvSpPr txBox="1">
              <a:spLocks noChangeArrowheads="1"/>
            </p:cNvSpPr>
            <p:nvPr/>
          </p:nvSpPr>
          <p:spPr bwMode="auto">
            <a:xfrm>
              <a:off x="8032810" y="3284959"/>
              <a:ext cx="967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428A5C"/>
                  </a:solidFill>
                  <a:effectLst/>
                  <a:uLnTx/>
                  <a:uFillTx/>
                  <a:latin typeface="Calibri" panose="020F0502020204030204" pitchFamily="34" charset="0"/>
                  <a:ea typeface="MS PGothic" panose="020B0600070205080204" pitchFamily="34" charset="-128"/>
                </a:rPr>
                <a:t>Initial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428A5C"/>
                  </a:solidFill>
                  <a:effectLst/>
                  <a:uLnTx/>
                  <a:uFillTx/>
                  <a:latin typeface="Calibri" panose="020F0502020204030204" pitchFamily="34" charset="0"/>
                  <a:ea typeface="MS PGothic" panose="020B0600070205080204" pitchFamily="34" charset="-128"/>
                </a:rPr>
                <a:t>EIF Level 3</a:t>
              </a:r>
            </a:p>
          </p:txBody>
        </p:sp>
      </p:grpSp>
      <p:grpSp>
        <p:nvGrpSpPr>
          <p:cNvPr id="27664" name="Group 11"/>
          <p:cNvGrpSpPr>
            <a:grpSpLocks/>
          </p:cNvGrpSpPr>
          <p:nvPr/>
        </p:nvGrpSpPr>
        <p:grpSpPr bwMode="auto">
          <a:xfrm>
            <a:off x="9291638" y="1749426"/>
            <a:ext cx="1401762" cy="1616075"/>
            <a:chOff x="7754938" y="1749425"/>
            <a:chExt cx="1402465" cy="1200150"/>
          </a:xfrm>
        </p:grpSpPr>
        <p:sp>
          <p:nvSpPr>
            <p:cNvPr id="66" name="Right Brace 65"/>
            <p:cNvSpPr>
              <a:spLocks/>
            </p:cNvSpPr>
            <p:nvPr/>
          </p:nvSpPr>
          <p:spPr bwMode="auto">
            <a:xfrm>
              <a:off x="7754938" y="1749425"/>
              <a:ext cx="190596" cy="1200150"/>
            </a:xfrm>
            <a:prstGeom prst="rightBrace">
              <a:avLst>
                <a:gd name="adj1" fmla="val 8337"/>
                <a:gd name="adj2" fmla="val 50000"/>
              </a:avLst>
            </a:prstGeom>
            <a:noFill/>
            <a:ln w="25400">
              <a:solidFill>
                <a:srgbClr val="007D8A"/>
              </a:solidFill>
              <a:round/>
              <a:headEnd/>
              <a:tailEnd/>
            </a:ln>
            <a:effectLst>
              <a:outerShdw blurRad="40000" dist="20000" dir="5400000" rotWithShape="0">
                <a:srgbClr val="000000">
                  <a:alpha val="37999"/>
                </a:srgbClr>
              </a:outerShdw>
            </a:effectLst>
            <a:extLst/>
          </p:spPr>
          <p:txBody>
            <a:bodyPr anchor="ct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chemeClr val="tx1"/>
                </a:solidFill>
                <a:effectLst/>
                <a:uLnTx/>
                <a:uFillTx/>
                <a:latin typeface="Calibri" charset="0"/>
                <a:ea typeface="MS PGothic" charset="-128"/>
              </a:endParaRPr>
            </a:p>
          </p:txBody>
        </p:sp>
        <p:sp>
          <p:nvSpPr>
            <p:cNvPr id="27668" name="TextBox 55"/>
            <p:cNvSpPr txBox="1">
              <a:spLocks noChangeArrowheads="1"/>
            </p:cNvSpPr>
            <p:nvPr/>
          </p:nvSpPr>
          <p:spPr bwMode="auto">
            <a:xfrm>
              <a:off x="7900103" y="2195513"/>
              <a:ext cx="1257300" cy="38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007D8A"/>
                  </a:solidFill>
                  <a:effectLst/>
                  <a:uLnTx/>
                  <a:uFillTx/>
                  <a:latin typeface="Calibri" panose="020F0502020204030204" pitchFamily="34" charset="0"/>
                  <a:ea typeface="MS PGothic" panose="020B0600070205080204" pitchFamily="34" charset="-128"/>
                </a:rPr>
                <a:t>Established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a:ln>
                    <a:noFill/>
                  </a:ln>
                  <a:solidFill>
                    <a:srgbClr val="007D8A"/>
                  </a:solidFill>
                  <a:effectLst/>
                  <a:uLnTx/>
                  <a:uFillTx/>
                  <a:latin typeface="Calibri" panose="020F0502020204030204" pitchFamily="34" charset="0"/>
                  <a:ea typeface="MS PGothic" panose="020B0600070205080204" pitchFamily="34" charset="-128"/>
                </a:rPr>
                <a:t>EIF Level 4</a:t>
              </a:r>
            </a:p>
          </p:txBody>
        </p:sp>
      </p:grpSp>
      <p:sp>
        <p:nvSpPr>
          <p:cNvPr id="27665" name="TextBox 56"/>
          <p:cNvSpPr txBox="1">
            <a:spLocks noChangeArrowheads="1"/>
          </p:cNvSpPr>
          <p:nvPr/>
        </p:nvSpPr>
        <p:spPr bwMode="auto">
          <a:xfrm>
            <a:off x="1695450" y="5548313"/>
            <a:ext cx="7505700" cy="400050"/>
          </a:xfrm>
          <a:prstGeom prst="rect">
            <a:avLst/>
          </a:prstGeom>
          <a:solidFill>
            <a:srgbClr val="D0B2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8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 </a:t>
            </a:r>
            <a:r>
              <a:rPr kumimoji="0" lang="en-GB" altLang="en-US" sz="2000" b="1" i="0" u="none" strike="noStrike" kern="0" cap="none" spc="0" normalizeH="0" baseline="0" noProof="0">
                <a:ln>
                  <a:noFill/>
                </a:ln>
                <a:solidFill>
                  <a:schemeClr val="bg1"/>
                </a:solidFill>
                <a:effectLst/>
                <a:uLnTx/>
                <a:uFillTx/>
                <a:latin typeface="Calibri" panose="020F0502020204030204" pitchFamily="34" charset="0"/>
                <a:ea typeface="MS PGothic" panose="020B0600070205080204" pitchFamily="34" charset="-128"/>
              </a:rPr>
              <a:t>1.  THEORY OF CHANGE (Confirmation)</a:t>
            </a:r>
          </a:p>
        </p:txBody>
      </p:sp>
      <p:sp>
        <p:nvSpPr>
          <p:cNvPr id="51" name="Title 1"/>
          <p:cNvSpPr txBox="1">
            <a:spLocks/>
          </p:cNvSpPr>
          <p:nvPr/>
        </p:nvSpPr>
        <p:spPr bwMode="auto">
          <a:xfrm>
            <a:off x="1981201" y="274638"/>
            <a:ext cx="5883275" cy="1143000"/>
          </a:xfrm>
          <a:prstGeom prst="rect">
            <a:avLst/>
          </a:prstGeom>
          <a:noFill/>
          <a:ln>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3600" b="1" i="0" u="none" strike="noStrike" kern="0" cap="none" spc="0" normalizeH="0" baseline="0" noProof="0" dirty="0">
                <a:ln>
                  <a:noFill/>
                </a:ln>
                <a:solidFill>
                  <a:srgbClr val="653279"/>
                </a:solidFill>
                <a:effectLst/>
                <a:uLnTx/>
                <a:uFillTx/>
                <a:latin typeface="+mj-lt"/>
              </a:rPr>
              <a:t>EIF Evidence Standards:</a:t>
            </a:r>
          </a:p>
        </p:txBody>
      </p:sp>
    </p:spTree>
    <p:extLst>
      <p:ext uri="{BB962C8B-B14F-4D97-AF65-F5344CB8AC3E}">
        <p14:creationId xmlns:p14="http://schemas.microsoft.com/office/powerpoint/2010/main" val="408106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13B43A5-E809-43CD-8792-7A05F7BD7BE5}"/>
              </a:ext>
            </a:extLst>
          </p:cNvPr>
          <p:cNvSpPr txBox="1">
            <a:spLocks/>
          </p:cNvSpPr>
          <p:nvPr/>
        </p:nvSpPr>
        <p:spPr bwMode="auto">
          <a:xfrm>
            <a:off x="1720969" y="352899"/>
            <a:ext cx="9048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3600" b="1" kern="0" dirty="0">
                <a:solidFill>
                  <a:srgbClr val="653279"/>
                </a:solidFill>
                <a:latin typeface="+mj-lt"/>
                <a:ea typeface="+mn-ea"/>
              </a:rPr>
              <a:t>The importance of early intervention</a:t>
            </a:r>
          </a:p>
          <a:p>
            <a:pPr eaLnBrk="1" hangingPunct="1">
              <a:defRPr/>
            </a:pPr>
            <a:endParaRPr lang="en-US" altLang="en-US" sz="2000" dirty="0">
              <a:solidFill>
                <a:srgbClr val="373A36"/>
              </a:solidFill>
              <a:latin typeface="+mj-lt"/>
            </a:endParaRPr>
          </a:p>
        </p:txBody>
      </p:sp>
      <p:sp>
        <p:nvSpPr>
          <p:cNvPr id="24579" name="Rectangle 13">
            <a:extLst>
              <a:ext uri="{FF2B5EF4-FFF2-40B4-BE49-F238E27FC236}">
                <a16:creationId xmlns:a16="http://schemas.microsoft.com/office/drawing/2014/main" id="{297DE7FC-3EB2-45DE-9448-D4D1345B8449}"/>
              </a:ext>
            </a:extLst>
          </p:cNvPr>
          <p:cNvSpPr>
            <a:spLocks noChangeArrowheads="1"/>
          </p:cNvSpPr>
          <p:nvPr/>
        </p:nvSpPr>
        <p:spPr bwMode="auto">
          <a:xfrm>
            <a:off x="2062163" y="1955800"/>
            <a:ext cx="7031037" cy="2363788"/>
          </a:xfrm>
          <a:prstGeom prst="rect">
            <a:avLst/>
          </a:prstGeom>
          <a:solidFill>
            <a:srgbClr val="ECE3C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r>
              <a:rPr lang="en-GB" altLang="en-US" sz="2000" dirty="0">
                <a:solidFill>
                  <a:srgbClr val="000000"/>
                </a:solidFill>
                <a:latin typeface="Calibri Light" panose="020F0302020204030204" pitchFamily="34" charset="0"/>
              </a:rPr>
              <a:t>“</a:t>
            </a:r>
            <a:r>
              <a:rPr lang="en-GB" altLang="en-US" sz="2000" i="1" dirty="0">
                <a:solidFill>
                  <a:srgbClr val="000000"/>
                </a:solidFill>
                <a:latin typeface="Calibri Light" panose="020F0302020204030204" pitchFamily="34" charset="0"/>
              </a:rPr>
              <a:t>...this small minority of violent young people is not randomly distributed and does not appear out of the blue.  Some areas suffer significantly greater levels of violence than others; some individual and family risk factors repeat themselves time and time again.”</a:t>
            </a:r>
            <a:endParaRPr lang="en-GB" altLang="en-US" sz="2000" dirty="0">
              <a:solidFill>
                <a:srgbClr val="000000"/>
              </a:solidFill>
              <a:latin typeface="Calibri Light" panose="020F0302020204030204" pitchFamily="34" charset="0"/>
            </a:endParaRPr>
          </a:p>
          <a:p>
            <a:pPr defTabSz="914400"/>
            <a:r>
              <a:rPr lang="en-GB" altLang="en-US" sz="2000" dirty="0">
                <a:solidFill>
                  <a:srgbClr val="000000"/>
                </a:solidFill>
                <a:latin typeface="Calibri Light" panose="020F0302020204030204" pitchFamily="34" charset="0"/>
              </a:rPr>
              <a:t> </a:t>
            </a:r>
          </a:p>
          <a:p>
            <a:pPr defTabSz="914400"/>
            <a:r>
              <a:rPr lang="en-GB" altLang="en-US" sz="2000" b="1" dirty="0">
                <a:solidFill>
                  <a:srgbClr val="000000"/>
                </a:solidFill>
                <a:latin typeface="Calibri Light" panose="020F0302020204030204" pitchFamily="34" charset="0"/>
              </a:rPr>
              <a:t>Ending Gang and Youth Violence Report</a:t>
            </a:r>
          </a:p>
          <a:p>
            <a:pPr defTabSz="914400"/>
            <a:r>
              <a:rPr lang="en-GB" altLang="en-US" sz="2000" b="1" dirty="0">
                <a:solidFill>
                  <a:srgbClr val="000000"/>
                </a:solidFill>
                <a:latin typeface="Calibri Light" panose="020F0302020204030204" pitchFamily="34" charset="0"/>
              </a:rPr>
              <a:t>HM Government, November 2011</a:t>
            </a:r>
          </a:p>
          <a:p>
            <a:pPr defTabSz="914400"/>
            <a:endParaRPr lang="en-US" altLang="en-US" sz="3200" dirty="0">
              <a:latin typeface="Arial" panose="020B0604020202020204" pitchFamily="34" charset="0"/>
            </a:endParaRPr>
          </a:p>
        </p:txBody>
      </p:sp>
    </p:spTree>
    <p:extLst>
      <p:ext uri="{BB962C8B-B14F-4D97-AF65-F5344CB8AC3E}">
        <p14:creationId xmlns:p14="http://schemas.microsoft.com/office/powerpoint/2010/main" val="3419971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94265D4C-3A96-4604-988A-DDD4B7BB243D}"/>
              </a:ext>
            </a:extLst>
          </p:cNvPr>
          <p:cNvSpPr>
            <a:spLocks noChangeArrowheads="1"/>
          </p:cNvSpPr>
          <p:nvPr/>
        </p:nvSpPr>
        <p:spPr bwMode="auto">
          <a:xfrm>
            <a:off x="1596788" y="1655548"/>
            <a:ext cx="7983940" cy="3080225"/>
          </a:xfrm>
          <a:prstGeom prst="rect">
            <a:avLst/>
          </a:prstGeom>
          <a:solidFill>
            <a:srgbClr val="ECE3C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sz="2000" dirty="0">
                <a:solidFill>
                  <a:srgbClr val="000000"/>
                </a:solidFill>
                <a:latin typeface="Calibri Light" panose="020F0302020204030204" pitchFamily="34" charset="0"/>
              </a:rPr>
              <a:t>“</a:t>
            </a:r>
            <a:r>
              <a:rPr lang="en-GB" sz="2000" i="1" dirty="0">
                <a:ea typeface="Calibri" panose="020F0502020204030204" pitchFamily="34" charset="0"/>
              </a:rPr>
              <a:t>Most prominently, the search revealed a very significant body of work demonstrating the association of self-control, self-regulation (and similar concepts) in childhood with many domains of adult life, including mental health, life satisfaction and wellbeing, qualifications, income and labour market outcomes, measures of physical health, obesity, smoking, crime and mortality</a:t>
            </a:r>
            <a:r>
              <a:rPr lang="en-GB" altLang="en-US" sz="2000" i="1" dirty="0">
                <a:solidFill>
                  <a:srgbClr val="000000"/>
                </a:solidFill>
                <a:latin typeface="Calibri Light" panose="020F0302020204030204" pitchFamily="34" charset="0"/>
              </a:rPr>
              <a:t>.”</a:t>
            </a:r>
            <a:endParaRPr lang="en-GB" altLang="en-US" sz="2000" dirty="0">
              <a:solidFill>
                <a:srgbClr val="000000"/>
              </a:solidFill>
              <a:latin typeface="Calibri Light" panose="020F0302020204030204" pitchFamily="34" charset="0"/>
            </a:endParaRPr>
          </a:p>
          <a:p>
            <a:pPr defTabSz="914400"/>
            <a:r>
              <a:rPr lang="en-GB" altLang="en-US" sz="2000" dirty="0">
                <a:solidFill>
                  <a:srgbClr val="000000"/>
                </a:solidFill>
                <a:latin typeface="Calibri Light" panose="020F0302020204030204" pitchFamily="34" charset="0"/>
              </a:rPr>
              <a:t> </a:t>
            </a:r>
          </a:p>
          <a:p>
            <a:pPr defTabSz="914400"/>
            <a:r>
              <a:rPr lang="en-GB" altLang="en-US" sz="2000" b="1" dirty="0">
                <a:solidFill>
                  <a:srgbClr val="000000"/>
                </a:solidFill>
                <a:latin typeface="Calibri Light" panose="020F0302020204030204" pitchFamily="34" charset="0"/>
              </a:rPr>
              <a:t>Ending Gang and Youth Violence Report</a:t>
            </a:r>
          </a:p>
          <a:p>
            <a:pPr defTabSz="914400"/>
            <a:r>
              <a:rPr lang="en-GB" altLang="en-US" sz="2000" b="1" dirty="0">
                <a:solidFill>
                  <a:srgbClr val="000000"/>
                </a:solidFill>
                <a:latin typeface="Calibri Light" panose="020F0302020204030204" pitchFamily="34" charset="0"/>
              </a:rPr>
              <a:t>HM Government, November 2011</a:t>
            </a:r>
          </a:p>
          <a:p>
            <a:pPr defTabSz="914400"/>
            <a:endParaRPr lang="en-US" altLang="en-US" sz="3200" dirty="0">
              <a:latin typeface="Arial" panose="020B0604020202020204" pitchFamily="34" charset="0"/>
            </a:endParaRPr>
          </a:p>
        </p:txBody>
      </p:sp>
      <p:sp>
        <p:nvSpPr>
          <p:cNvPr id="4" name="Rectangle 3">
            <a:extLst>
              <a:ext uri="{FF2B5EF4-FFF2-40B4-BE49-F238E27FC236}">
                <a16:creationId xmlns:a16="http://schemas.microsoft.com/office/drawing/2014/main" id="{8F7469F9-20A1-4455-B3EF-D9A8821D8A57}"/>
              </a:ext>
            </a:extLst>
          </p:cNvPr>
          <p:cNvSpPr/>
          <p:nvPr/>
        </p:nvSpPr>
        <p:spPr>
          <a:xfrm>
            <a:off x="1596788" y="405599"/>
            <a:ext cx="8015336" cy="646331"/>
          </a:xfrm>
          <a:prstGeom prst="rect">
            <a:avLst/>
          </a:prstGeom>
        </p:spPr>
        <p:txBody>
          <a:bodyPr wrap="none">
            <a:spAutoFit/>
          </a:bodyPr>
          <a:lstStyle/>
          <a:p>
            <a:pPr>
              <a:defRPr/>
            </a:pPr>
            <a:r>
              <a:rPr lang="en-US" altLang="en-US" sz="3600" b="1" kern="0" dirty="0">
                <a:solidFill>
                  <a:srgbClr val="653279"/>
                </a:solidFill>
              </a:rPr>
              <a:t>The role of social and emotional learning</a:t>
            </a:r>
          </a:p>
        </p:txBody>
      </p:sp>
    </p:spTree>
    <p:extLst>
      <p:ext uri="{BB962C8B-B14F-4D97-AF65-F5344CB8AC3E}">
        <p14:creationId xmlns:p14="http://schemas.microsoft.com/office/powerpoint/2010/main" val="35137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9860F32-49B5-48A8-9AE2-27C0BF23FEFE}"/>
              </a:ext>
            </a:extLst>
          </p:cNvPr>
          <p:cNvSpPr txBox="1">
            <a:spLocks/>
          </p:cNvSpPr>
          <p:nvPr/>
        </p:nvSpPr>
        <p:spPr bwMode="auto">
          <a:xfrm>
            <a:off x="2228850" y="762000"/>
            <a:ext cx="74914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kern="0" dirty="0">
                <a:solidFill>
                  <a:srgbClr val="653279"/>
                </a:solidFill>
                <a:latin typeface="+mn-lt"/>
                <a:ea typeface="+mn-ea"/>
              </a:rPr>
              <a:t>Early signs of risk (ages 7-12)</a:t>
            </a:r>
          </a:p>
          <a:p>
            <a:pPr eaLnBrk="1" hangingPunct="1"/>
            <a:endParaRPr lang="en-US" altLang="en-US" sz="2000" dirty="0">
              <a:solidFill>
                <a:srgbClr val="373A36"/>
              </a:solidFill>
            </a:endParaRPr>
          </a:p>
        </p:txBody>
      </p:sp>
      <p:sp>
        <p:nvSpPr>
          <p:cNvPr id="26627" name="TextBox 1">
            <a:extLst>
              <a:ext uri="{FF2B5EF4-FFF2-40B4-BE49-F238E27FC236}">
                <a16:creationId xmlns:a16="http://schemas.microsoft.com/office/drawing/2014/main" id="{FD89A4BD-92C3-4703-BA93-93D4419A1479}"/>
              </a:ext>
            </a:extLst>
          </p:cNvPr>
          <p:cNvSpPr txBox="1">
            <a:spLocks noChangeArrowheads="1"/>
          </p:cNvSpPr>
          <p:nvPr/>
        </p:nvSpPr>
        <p:spPr bwMode="auto">
          <a:xfrm>
            <a:off x="2228850" y="5154613"/>
            <a:ext cx="678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a:t>EIF report available </a:t>
            </a:r>
            <a:r>
              <a:rPr lang="en-GB" altLang="en-US">
                <a:hlinkClick r:id="rId3"/>
              </a:rPr>
              <a:t>here</a:t>
            </a:r>
            <a:endParaRPr lang="en-GB" altLang="en-US"/>
          </a:p>
        </p:txBody>
      </p:sp>
      <p:pic>
        <p:nvPicPr>
          <p:cNvPr id="26628" name="Graphic 8" descr="Family with two children">
            <a:extLst>
              <a:ext uri="{FF2B5EF4-FFF2-40B4-BE49-F238E27FC236}">
                <a16:creationId xmlns:a16="http://schemas.microsoft.com/office/drawing/2014/main" id="{98CB3D98-599C-45EF-A5E5-1EC128016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16748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Graphic 10" descr="Baby Crawling">
            <a:extLst>
              <a:ext uri="{FF2B5EF4-FFF2-40B4-BE49-F238E27FC236}">
                <a16:creationId xmlns:a16="http://schemas.microsoft.com/office/drawing/2014/main" id="{99211147-6E87-4030-8961-5051E367D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388" y="29368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Graphic 12" descr="Children">
            <a:extLst>
              <a:ext uri="{FF2B5EF4-FFF2-40B4-BE49-F238E27FC236}">
                <a16:creationId xmlns:a16="http://schemas.microsoft.com/office/drawing/2014/main" id="{5BB59EA1-34EB-4DEE-AE40-E3DC9B439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850" y="16748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Graphic 14" descr="Backpack">
            <a:extLst>
              <a:ext uri="{FF2B5EF4-FFF2-40B4-BE49-F238E27FC236}">
                <a16:creationId xmlns:a16="http://schemas.microsoft.com/office/drawing/2014/main" id="{819C310A-E22A-4719-9EF6-C5C70A4C38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2475" y="30083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Graphic 16" descr="City">
            <a:extLst>
              <a:ext uri="{FF2B5EF4-FFF2-40B4-BE49-F238E27FC236}">
                <a16:creationId xmlns:a16="http://schemas.microsoft.com/office/drawing/2014/main" id="{6BCFC9AB-CABB-47E4-8856-11608BEA2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475" y="43878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7">
            <a:extLst>
              <a:ext uri="{FF2B5EF4-FFF2-40B4-BE49-F238E27FC236}">
                <a16:creationId xmlns:a16="http://schemas.microsoft.com/office/drawing/2014/main" id="{DC1B62D2-FE5D-46EC-8968-6C67EEB5A96D}"/>
              </a:ext>
            </a:extLst>
          </p:cNvPr>
          <p:cNvSpPr txBox="1">
            <a:spLocks noChangeArrowheads="1"/>
          </p:cNvSpPr>
          <p:nvPr/>
        </p:nvSpPr>
        <p:spPr bwMode="auto">
          <a:xfrm>
            <a:off x="2228850" y="1876425"/>
            <a:ext cx="224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Disrupted family</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Poor supervision</a:t>
            </a:r>
          </a:p>
        </p:txBody>
      </p:sp>
      <p:sp>
        <p:nvSpPr>
          <p:cNvPr id="26634" name="TextBox 21">
            <a:extLst>
              <a:ext uri="{FF2B5EF4-FFF2-40B4-BE49-F238E27FC236}">
                <a16:creationId xmlns:a16="http://schemas.microsoft.com/office/drawing/2014/main" id="{4737C892-0A7C-4B4D-9B15-9CD0FBB5BCA5}"/>
              </a:ext>
            </a:extLst>
          </p:cNvPr>
          <p:cNvSpPr txBox="1">
            <a:spLocks noChangeArrowheads="1"/>
          </p:cNvSpPr>
          <p:nvPr/>
        </p:nvSpPr>
        <p:spPr bwMode="auto">
          <a:xfrm>
            <a:off x="6945313" y="1795463"/>
            <a:ext cx="2251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Friends involved in crime or ASB</a:t>
            </a:r>
          </a:p>
        </p:txBody>
      </p:sp>
      <p:sp>
        <p:nvSpPr>
          <p:cNvPr id="26635" name="TextBox 22">
            <a:extLst>
              <a:ext uri="{FF2B5EF4-FFF2-40B4-BE49-F238E27FC236}">
                <a16:creationId xmlns:a16="http://schemas.microsoft.com/office/drawing/2014/main" id="{28237445-5C3A-4B7E-BA66-93D7469ABA68}"/>
              </a:ext>
            </a:extLst>
          </p:cNvPr>
          <p:cNvSpPr txBox="1">
            <a:spLocks noChangeArrowheads="1"/>
          </p:cNvSpPr>
          <p:nvPr/>
        </p:nvSpPr>
        <p:spPr bwMode="auto">
          <a:xfrm>
            <a:off x="7038975" y="2781300"/>
            <a:ext cx="28781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Poor academic achievement (primary school)</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Truancy</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Learning disability</a:t>
            </a:r>
          </a:p>
        </p:txBody>
      </p:sp>
      <p:sp>
        <p:nvSpPr>
          <p:cNvPr id="24" name="TextBox 23">
            <a:extLst>
              <a:ext uri="{FF2B5EF4-FFF2-40B4-BE49-F238E27FC236}">
                <a16:creationId xmlns:a16="http://schemas.microsoft.com/office/drawing/2014/main" id="{991D7841-E8B3-4DAC-B4D7-A1CBEBC5B5CF}"/>
              </a:ext>
            </a:extLst>
          </p:cNvPr>
          <p:cNvSpPr txBox="1"/>
          <p:nvPr/>
        </p:nvSpPr>
        <p:spPr>
          <a:xfrm>
            <a:off x="2281238" y="2860675"/>
            <a:ext cx="2247900" cy="1814513"/>
          </a:xfrm>
          <a:prstGeom prst="rect">
            <a:avLst/>
          </a:prstGeom>
          <a:noFill/>
        </p:spPr>
        <p:txBody>
          <a:bodyPr>
            <a:spAutoFit/>
          </a:bodyPr>
          <a:lstStyle/>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Conduct problems</a:t>
            </a:r>
          </a:p>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High daring</a:t>
            </a:r>
          </a:p>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Previous offending</a:t>
            </a:r>
          </a:p>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Drug use</a:t>
            </a:r>
          </a:p>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Aggression</a:t>
            </a:r>
          </a:p>
          <a:p>
            <a:pPr marL="285750" indent="-285750">
              <a:buFont typeface="Arial" panose="020B0604020202020204" pitchFamily="34" charset="0"/>
              <a:buChar char="•"/>
              <a:defRPr/>
            </a:pP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Running away</a:t>
            </a:r>
          </a:p>
          <a:p>
            <a:pPr>
              <a:defRPr/>
            </a:pPr>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637" name="TextBox 24">
            <a:extLst>
              <a:ext uri="{FF2B5EF4-FFF2-40B4-BE49-F238E27FC236}">
                <a16:creationId xmlns:a16="http://schemas.microsoft.com/office/drawing/2014/main" id="{C340097B-7F57-4A5C-8A8C-04339CF0D404}"/>
              </a:ext>
            </a:extLst>
          </p:cNvPr>
          <p:cNvSpPr txBox="1">
            <a:spLocks noChangeArrowheads="1"/>
          </p:cNvSpPr>
          <p:nvPr/>
        </p:nvSpPr>
        <p:spPr bwMode="auto">
          <a:xfrm>
            <a:off x="7038975" y="4443413"/>
            <a:ext cx="3159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Availability of drugs</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Young people in trouble in the neighbourhood</a:t>
            </a:r>
          </a:p>
        </p:txBody>
      </p:sp>
    </p:spTree>
    <p:extLst>
      <p:ext uri="{BB962C8B-B14F-4D97-AF65-F5344CB8AC3E}">
        <p14:creationId xmlns:p14="http://schemas.microsoft.com/office/powerpoint/2010/main" val="290932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2D1CCFC-0ECA-4781-8803-9665DEE7F840}"/>
              </a:ext>
            </a:extLst>
          </p:cNvPr>
          <p:cNvSpPr txBox="1">
            <a:spLocks/>
          </p:cNvSpPr>
          <p:nvPr/>
        </p:nvSpPr>
        <p:spPr bwMode="auto">
          <a:xfrm>
            <a:off x="2228850" y="762000"/>
            <a:ext cx="74914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kern="0" dirty="0">
                <a:solidFill>
                  <a:srgbClr val="653279"/>
                </a:solidFill>
                <a:latin typeface="+mn-lt"/>
                <a:ea typeface="+mn-ea"/>
              </a:rPr>
              <a:t>Protective factors</a:t>
            </a:r>
          </a:p>
          <a:p>
            <a:pPr eaLnBrk="1" hangingPunct="1"/>
            <a:endParaRPr lang="en-US" altLang="en-US" sz="2000" dirty="0">
              <a:solidFill>
                <a:srgbClr val="373A36"/>
              </a:solidFill>
            </a:endParaRPr>
          </a:p>
        </p:txBody>
      </p:sp>
      <p:pic>
        <p:nvPicPr>
          <p:cNvPr id="30723" name="Graphic 8" descr="Family with two children">
            <a:extLst>
              <a:ext uri="{FF2B5EF4-FFF2-40B4-BE49-F238E27FC236}">
                <a16:creationId xmlns:a16="http://schemas.microsoft.com/office/drawing/2014/main" id="{C30113A9-B924-4FF8-ABC1-9F7BB73DD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38" y="1473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Graphic 10" descr="Baby Crawling">
            <a:extLst>
              <a:ext uri="{FF2B5EF4-FFF2-40B4-BE49-F238E27FC236}">
                <a16:creationId xmlns:a16="http://schemas.microsoft.com/office/drawing/2014/main" id="{E8BDA71E-4B50-46C3-BE3E-81850CB13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238" y="24955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Graphic 14" descr="Backpack">
            <a:extLst>
              <a:ext uri="{FF2B5EF4-FFF2-40B4-BE49-F238E27FC236}">
                <a16:creationId xmlns:a16="http://schemas.microsoft.com/office/drawing/2014/main" id="{20EBFEB2-60AB-4E6D-9F9B-979E2FB39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8" y="34893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17">
            <a:extLst>
              <a:ext uri="{FF2B5EF4-FFF2-40B4-BE49-F238E27FC236}">
                <a16:creationId xmlns:a16="http://schemas.microsoft.com/office/drawing/2014/main" id="{1AE18196-4C4D-47D3-AE96-DDC7B6F94C46}"/>
              </a:ext>
            </a:extLst>
          </p:cNvPr>
          <p:cNvSpPr txBox="1">
            <a:spLocks noChangeArrowheads="1"/>
          </p:cNvSpPr>
          <p:nvPr/>
        </p:nvSpPr>
        <p:spPr bwMode="auto">
          <a:xfrm>
            <a:off x="3668713" y="1555750"/>
            <a:ext cx="401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Good family management</a:t>
            </a:r>
          </a:p>
          <a:p>
            <a:pPr>
              <a:buFont typeface="Arial" panose="020B0604020202020204" pitchFamily="34" charset="0"/>
              <a:buChar char="•"/>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Stable family structure</a:t>
            </a:r>
          </a:p>
          <a:p>
            <a:pPr>
              <a:buFont typeface="Arial" panose="020B0604020202020204" pitchFamily="34" charset="0"/>
              <a:buChar char="•"/>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Infrequent parent/child conflict</a:t>
            </a:r>
          </a:p>
        </p:txBody>
      </p:sp>
      <p:sp>
        <p:nvSpPr>
          <p:cNvPr id="30727" name="TextBox 22">
            <a:extLst>
              <a:ext uri="{FF2B5EF4-FFF2-40B4-BE49-F238E27FC236}">
                <a16:creationId xmlns:a16="http://schemas.microsoft.com/office/drawing/2014/main" id="{A8697613-9178-49B6-BD7C-4525A6942CEB}"/>
              </a:ext>
            </a:extLst>
          </p:cNvPr>
          <p:cNvSpPr txBox="1">
            <a:spLocks noChangeArrowheads="1"/>
          </p:cNvSpPr>
          <p:nvPr/>
        </p:nvSpPr>
        <p:spPr bwMode="auto">
          <a:xfrm>
            <a:off x="3668713" y="3698875"/>
            <a:ext cx="2781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Academic achievement</a:t>
            </a:r>
          </a:p>
        </p:txBody>
      </p:sp>
      <p:sp>
        <p:nvSpPr>
          <p:cNvPr id="30728" name="TextBox 23">
            <a:extLst>
              <a:ext uri="{FF2B5EF4-FFF2-40B4-BE49-F238E27FC236}">
                <a16:creationId xmlns:a16="http://schemas.microsoft.com/office/drawing/2014/main" id="{43703D99-3B98-48EF-A954-5458D09CAD1F}"/>
              </a:ext>
            </a:extLst>
          </p:cNvPr>
          <p:cNvSpPr txBox="1">
            <a:spLocks noChangeArrowheads="1"/>
          </p:cNvSpPr>
          <p:nvPr/>
        </p:nvSpPr>
        <p:spPr bwMode="auto">
          <a:xfrm>
            <a:off x="3668713" y="2605088"/>
            <a:ext cx="3503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Positive/pro-social attitudes</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Belief in the moral order</a:t>
            </a:r>
          </a:p>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Low impulsivity</a:t>
            </a:r>
          </a:p>
        </p:txBody>
      </p:sp>
      <p:pic>
        <p:nvPicPr>
          <p:cNvPr id="30729" name="Graphic 13" descr="City">
            <a:extLst>
              <a:ext uri="{FF2B5EF4-FFF2-40B4-BE49-F238E27FC236}">
                <a16:creationId xmlns:a16="http://schemas.microsoft.com/office/drawing/2014/main" id="{FB335C70-D09F-40AC-9799-B9ED0D5BB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4610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5">
            <a:extLst>
              <a:ext uri="{FF2B5EF4-FFF2-40B4-BE49-F238E27FC236}">
                <a16:creationId xmlns:a16="http://schemas.microsoft.com/office/drawing/2014/main" id="{D3AE9AC5-1EB2-4957-8D7B-5385A677301B}"/>
              </a:ext>
            </a:extLst>
          </p:cNvPr>
          <p:cNvSpPr txBox="1">
            <a:spLocks noChangeArrowheads="1"/>
          </p:cNvSpPr>
          <p:nvPr/>
        </p:nvSpPr>
        <p:spPr bwMode="auto">
          <a:xfrm>
            <a:off x="3668713" y="4794250"/>
            <a:ext cx="2949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GB" altLang="en-US" sz="1600">
                <a:latin typeface="Arial Unicode MS" panose="020B0604020202020204" pitchFamily="34" charset="-128"/>
                <a:ea typeface="Arial Unicode MS" panose="020B0604020202020204" pitchFamily="34" charset="-128"/>
                <a:cs typeface="Arial Unicode MS" panose="020B0604020202020204" pitchFamily="34" charset="-128"/>
              </a:rPr>
              <a:t>Low economic deprivation</a:t>
            </a:r>
          </a:p>
        </p:txBody>
      </p:sp>
    </p:spTree>
    <p:extLst>
      <p:ext uri="{BB962C8B-B14F-4D97-AF65-F5344CB8AC3E}">
        <p14:creationId xmlns:p14="http://schemas.microsoft.com/office/powerpoint/2010/main" val="226089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CA73D5B-B65B-4B35-8E13-7D0E2B23ACCC}"/>
              </a:ext>
            </a:extLst>
          </p:cNvPr>
          <p:cNvSpPr txBox="1">
            <a:spLocks/>
          </p:cNvSpPr>
          <p:nvPr/>
        </p:nvSpPr>
        <p:spPr bwMode="auto">
          <a:xfrm>
            <a:off x="2228850" y="590550"/>
            <a:ext cx="74914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kern="0" dirty="0">
                <a:solidFill>
                  <a:srgbClr val="653279"/>
                </a:solidFill>
                <a:latin typeface="+mn-lt"/>
                <a:ea typeface="+mn-ea"/>
              </a:rPr>
              <a:t>What works to prevent GYV? </a:t>
            </a:r>
          </a:p>
          <a:p>
            <a:pPr eaLnBrk="1" hangingPunct="1"/>
            <a:endParaRPr lang="en-US" altLang="en-US" sz="2000" dirty="0">
              <a:solidFill>
                <a:srgbClr val="373A36"/>
              </a:solidFill>
            </a:endParaRPr>
          </a:p>
        </p:txBody>
      </p:sp>
      <p:sp>
        <p:nvSpPr>
          <p:cNvPr id="12" name="TextBox 11">
            <a:extLst>
              <a:ext uri="{FF2B5EF4-FFF2-40B4-BE49-F238E27FC236}">
                <a16:creationId xmlns:a16="http://schemas.microsoft.com/office/drawing/2014/main" id="{D29BDE3B-B65E-45B0-AB77-8380EE5CC351}"/>
              </a:ext>
            </a:extLst>
          </p:cNvPr>
          <p:cNvSpPr txBox="1"/>
          <p:nvPr/>
        </p:nvSpPr>
        <p:spPr>
          <a:xfrm>
            <a:off x="2228850" y="1266825"/>
            <a:ext cx="9126538" cy="369888"/>
          </a:xfrm>
          <a:prstGeom prst="rect">
            <a:avLst/>
          </a:prstGeom>
          <a:noFill/>
        </p:spPr>
        <p:txBody>
          <a:bodyPr>
            <a:spAutoFit/>
          </a:bodyPr>
          <a:lstStyle/>
          <a:p>
            <a:pPr>
              <a:defRPr/>
            </a:pPr>
            <a:r>
              <a:rPr lang="en-GB" dirty="0">
                <a:latin typeface="+mj-lt"/>
              </a:rPr>
              <a:t>Summary of findings from </a:t>
            </a:r>
            <a:r>
              <a:rPr lang="en-GB" dirty="0">
                <a:latin typeface="+mj-lt"/>
                <a:hlinkClick r:id="rId3"/>
              </a:rPr>
              <a:t>EIF’s 2015 literature review</a:t>
            </a:r>
            <a:endParaRPr lang="en-GB" dirty="0">
              <a:latin typeface="+mj-lt"/>
            </a:endParaRPr>
          </a:p>
        </p:txBody>
      </p:sp>
      <p:sp>
        <p:nvSpPr>
          <p:cNvPr id="13" name="Rectangle 12">
            <a:extLst>
              <a:ext uri="{FF2B5EF4-FFF2-40B4-BE49-F238E27FC236}">
                <a16:creationId xmlns:a16="http://schemas.microsoft.com/office/drawing/2014/main" id="{D7A55C26-E84A-4098-95FC-4031C5684AC3}"/>
              </a:ext>
            </a:extLst>
          </p:cNvPr>
          <p:cNvSpPr/>
          <p:nvPr/>
        </p:nvSpPr>
        <p:spPr>
          <a:xfrm>
            <a:off x="1628775" y="1995488"/>
            <a:ext cx="2813050" cy="1789112"/>
          </a:xfrm>
          <a:prstGeom prst="rect">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GB" b="1" dirty="0">
                <a:solidFill>
                  <a:schemeClr val="accent6">
                    <a:lumMod val="50000"/>
                  </a:schemeClr>
                </a:solidFill>
              </a:rPr>
              <a:t>WHAT WORKS?</a:t>
            </a:r>
          </a:p>
          <a:p>
            <a:pPr>
              <a:defRPr/>
            </a:pPr>
            <a:r>
              <a:rPr lang="en-GB" dirty="0">
                <a:solidFill>
                  <a:schemeClr val="accent6">
                    <a:lumMod val="50000"/>
                  </a:schemeClr>
                </a:solidFill>
              </a:rPr>
              <a:t>Skills-based and family-focused programmes which aim to foster positive changes as well as prevent negative outcomes</a:t>
            </a:r>
            <a:endParaRPr lang="en-GB" b="1" dirty="0">
              <a:solidFill>
                <a:schemeClr val="accent6">
                  <a:lumMod val="50000"/>
                </a:schemeClr>
              </a:solidFill>
            </a:endParaRPr>
          </a:p>
        </p:txBody>
      </p:sp>
      <p:sp>
        <p:nvSpPr>
          <p:cNvPr id="16" name="Rectangle 15">
            <a:extLst>
              <a:ext uri="{FF2B5EF4-FFF2-40B4-BE49-F238E27FC236}">
                <a16:creationId xmlns:a16="http://schemas.microsoft.com/office/drawing/2014/main" id="{C3C46C7A-265F-4BD9-BC94-F8F7713845B2}"/>
              </a:ext>
            </a:extLst>
          </p:cNvPr>
          <p:cNvSpPr/>
          <p:nvPr/>
        </p:nvSpPr>
        <p:spPr>
          <a:xfrm>
            <a:off x="7429500" y="1990725"/>
            <a:ext cx="2840038" cy="1789113"/>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lstStyle/>
          <a:p>
            <a:pPr>
              <a:defRPr/>
            </a:pPr>
            <a:r>
              <a:rPr lang="en-GB" b="1" dirty="0">
                <a:solidFill>
                  <a:schemeClr val="accent2">
                    <a:lumMod val="50000"/>
                  </a:schemeClr>
                </a:solidFill>
              </a:rPr>
              <a:t>WHAT IS INEFFECTIVE OR POTENTIALLY HARMFUL?</a:t>
            </a:r>
          </a:p>
          <a:p>
            <a:pPr>
              <a:defRPr/>
            </a:pPr>
            <a:r>
              <a:rPr lang="en-GB" dirty="0">
                <a:solidFill>
                  <a:schemeClr val="accent2">
                    <a:lumMod val="50000"/>
                  </a:schemeClr>
                </a:solidFill>
              </a:rPr>
              <a:t>Approaches based on deterrence or discipline – ‘Boot Camps’</a:t>
            </a:r>
            <a:r>
              <a:rPr lang="en-GB" b="1" dirty="0">
                <a:solidFill>
                  <a:schemeClr val="accent2">
                    <a:lumMod val="50000"/>
                  </a:schemeClr>
                </a:solidFill>
              </a:rPr>
              <a:t> </a:t>
            </a:r>
          </a:p>
          <a:p>
            <a:pPr>
              <a:defRPr/>
            </a:pPr>
            <a:endParaRPr lang="en-GB" dirty="0">
              <a:solidFill>
                <a:schemeClr val="accent2">
                  <a:lumMod val="50000"/>
                </a:schemeClr>
              </a:solidFill>
            </a:endParaRPr>
          </a:p>
        </p:txBody>
      </p:sp>
      <p:sp>
        <p:nvSpPr>
          <p:cNvPr id="17" name="Rectangle 16">
            <a:extLst>
              <a:ext uri="{FF2B5EF4-FFF2-40B4-BE49-F238E27FC236}">
                <a16:creationId xmlns:a16="http://schemas.microsoft.com/office/drawing/2014/main" id="{557DB426-AABF-4711-A47E-288086A75BF9}"/>
              </a:ext>
            </a:extLst>
          </p:cNvPr>
          <p:cNvSpPr/>
          <p:nvPr/>
        </p:nvSpPr>
        <p:spPr>
          <a:xfrm>
            <a:off x="4518025" y="1998663"/>
            <a:ext cx="2813050" cy="1790700"/>
          </a:xfrm>
          <a:prstGeom prst="rect">
            <a:avLst/>
          </a:prstGeom>
        </p:spPr>
        <p:style>
          <a:lnRef idx="1">
            <a:schemeClr val="accent4"/>
          </a:lnRef>
          <a:fillRef idx="3">
            <a:schemeClr val="accent4"/>
          </a:fillRef>
          <a:effectRef idx="2">
            <a:schemeClr val="accent4"/>
          </a:effectRef>
          <a:fontRef idx="minor">
            <a:schemeClr val="lt1"/>
          </a:fontRef>
        </p:style>
        <p:txBody>
          <a:bodyPr/>
          <a:lstStyle/>
          <a:p>
            <a:pPr>
              <a:defRPr/>
            </a:pPr>
            <a:r>
              <a:rPr lang="en-GB" b="1" dirty="0">
                <a:solidFill>
                  <a:schemeClr val="accent4">
                    <a:lumMod val="50000"/>
                  </a:schemeClr>
                </a:solidFill>
              </a:rPr>
              <a:t>WHAT IS PROMISING?</a:t>
            </a:r>
          </a:p>
          <a:p>
            <a:pPr>
              <a:defRPr/>
            </a:pPr>
            <a:r>
              <a:rPr lang="en-GB" dirty="0">
                <a:solidFill>
                  <a:schemeClr val="accent4">
                    <a:lumMod val="50000"/>
                  </a:schemeClr>
                </a:solidFill>
              </a:rPr>
              <a:t>Mentoring and community-based interventions</a:t>
            </a:r>
            <a:endParaRPr lang="en-GB" b="1" dirty="0">
              <a:solidFill>
                <a:schemeClr val="accent4">
                  <a:lumMod val="50000"/>
                </a:schemeClr>
              </a:solidFill>
            </a:endParaRPr>
          </a:p>
        </p:txBody>
      </p:sp>
    </p:spTree>
    <p:extLst>
      <p:ext uri="{BB962C8B-B14F-4D97-AF65-F5344CB8AC3E}">
        <p14:creationId xmlns:p14="http://schemas.microsoft.com/office/powerpoint/2010/main" val="359522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ACC6C-1F8F-4073-8E11-4404DA4FCD6F}"/>
              </a:ext>
            </a:extLst>
          </p:cNvPr>
          <p:cNvSpPr>
            <a:spLocks noGrp="1"/>
          </p:cNvSpPr>
          <p:nvPr>
            <p:ph idx="4294967295"/>
          </p:nvPr>
        </p:nvSpPr>
        <p:spPr>
          <a:xfrm>
            <a:off x="477672" y="1577975"/>
            <a:ext cx="9729953" cy="4351338"/>
          </a:xfrm>
        </p:spPr>
        <p:txBody>
          <a:bodyPr>
            <a:normAutofit/>
          </a:bodyPr>
          <a:lstStyle/>
          <a:p>
            <a:pPr>
              <a:defRPr/>
            </a:pPr>
            <a:r>
              <a:rPr lang="en-GB" sz="2400" dirty="0">
                <a:solidFill>
                  <a:schemeClr val="tx1">
                    <a:lumMod val="75000"/>
                    <a:lumOff val="25000"/>
                  </a:schemeClr>
                </a:solidFill>
                <a:latin typeface="+mj-lt"/>
              </a:rPr>
              <a:t>That evidence-based approaches to supporting social and emotional and behavioural development can reduce the risk of children becoming involved in GYV</a:t>
            </a:r>
          </a:p>
          <a:p>
            <a:pPr>
              <a:defRPr/>
            </a:pPr>
            <a:endParaRPr lang="en-GB" sz="2400" dirty="0">
              <a:solidFill>
                <a:schemeClr val="tx1">
                  <a:lumMod val="75000"/>
                  <a:lumOff val="25000"/>
                </a:schemeClr>
              </a:solidFill>
              <a:latin typeface="+mj-lt"/>
            </a:endParaRPr>
          </a:p>
          <a:p>
            <a:pPr>
              <a:defRPr/>
            </a:pPr>
            <a:r>
              <a:rPr lang="en-GB" sz="2400" dirty="0">
                <a:solidFill>
                  <a:schemeClr val="tx1">
                    <a:lumMod val="75000"/>
                    <a:lumOff val="25000"/>
                  </a:schemeClr>
                </a:solidFill>
                <a:latin typeface="+mj-lt"/>
              </a:rPr>
              <a:t>That schools play a vital role in children’s social and emotional and behavioural development, and that the impact of their work can be maximised by adopting a “whole school approach” </a:t>
            </a:r>
          </a:p>
          <a:p>
            <a:pPr>
              <a:defRPr/>
            </a:pPr>
            <a:endParaRPr lang="en-GB" sz="2400" dirty="0">
              <a:solidFill>
                <a:schemeClr val="tx1">
                  <a:lumMod val="75000"/>
                  <a:lumOff val="25000"/>
                </a:schemeClr>
              </a:solidFill>
              <a:latin typeface="+mj-lt"/>
            </a:endParaRPr>
          </a:p>
          <a:p>
            <a:pPr>
              <a:defRPr/>
            </a:pPr>
            <a:r>
              <a:rPr lang="en-GB" sz="2400" dirty="0">
                <a:solidFill>
                  <a:schemeClr val="tx1">
                    <a:lumMod val="75000"/>
                    <a:lumOff val="25000"/>
                  </a:schemeClr>
                </a:solidFill>
                <a:latin typeface="+mj-lt"/>
              </a:rPr>
              <a:t>That the wider system/community can support and reinforce the work being done in schools</a:t>
            </a:r>
          </a:p>
        </p:txBody>
      </p:sp>
      <p:sp>
        <p:nvSpPr>
          <p:cNvPr id="6" name="Title 1">
            <a:extLst>
              <a:ext uri="{FF2B5EF4-FFF2-40B4-BE49-F238E27FC236}">
                <a16:creationId xmlns:a16="http://schemas.microsoft.com/office/drawing/2014/main" id="{EE73C851-AFD7-4F6D-90D2-D726814FB2EC}"/>
              </a:ext>
            </a:extLst>
          </p:cNvPr>
          <p:cNvSpPr txBox="1">
            <a:spLocks/>
          </p:cNvSpPr>
          <p:nvPr/>
        </p:nvSpPr>
        <p:spPr>
          <a:xfrm>
            <a:off x="912292" y="638152"/>
            <a:ext cx="6877050" cy="8001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914400" eaLnBrk="1" fontAlgn="auto" hangingPunct="1">
              <a:spcBef>
                <a:spcPts val="0"/>
              </a:spcBef>
              <a:spcAft>
                <a:spcPts val="0"/>
              </a:spcAft>
              <a:buClr>
                <a:srgbClr val="E0004D"/>
              </a:buClr>
              <a:buSzPct val="25000"/>
              <a:defRPr/>
            </a:pPr>
            <a:r>
              <a:rPr lang="en-GB" sz="3600" b="1" kern="0" dirty="0">
                <a:solidFill>
                  <a:srgbClr val="653279"/>
                </a:solidFill>
                <a:latin typeface="+mn-lt"/>
                <a:ea typeface="+mn-ea"/>
                <a:cs typeface="+mn-cs"/>
              </a:rPr>
              <a:t>Our project in South London</a:t>
            </a:r>
          </a:p>
        </p:txBody>
      </p:sp>
    </p:spTree>
    <p:extLst>
      <p:ext uri="{BB962C8B-B14F-4D97-AF65-F5344CB8AC3E}">
        <p14:creationId xmlns:p14="http://schemas.microsoft.com/office/powerpoint/2010/main" val="218915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B64511E-DC11-4B41-AF8A-01388EAA42D9}"/>
              </a:ext>
            </a:extLst>
          </p:cNvPr>
          <p:cNvSpPr txBox="1">
            <a:spLocks noChangeArrowheads="1"/>
          </p:cNvSpPr>
          <p:nvPr/>
        </p:nvSpPr>
        <p:spPr bwMode="auto">
          <a:xfrm>
            <a:off x="551099" y="410458"/>
            <a:ext cx="1011235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kern="0" dirty="0">
                <a:solidFill>
                  <a:srgbClr val="653279"/>
                </a:solidFill>
                <a:latin typeface="+mn-lt"/>
                <a:ea typeface="+mn-ea"/>
              </a:rPr>
              <a:t>Qualitative research in South London: key findings</a:t>
            </a:r>
          </a:p>
        </p:txBody>
      </p:sp>
      <p:sp>
        <p:nvSpPr>
          <p:cNvPr id="5" name="TextBox 4">
            <a:extLst>
              <a:ext uri="{FF2B5EF4-FFF2-40B4-BE49-F238E27FC236}">
                <a16:creationId xmlns:a16="http://schemas.microsoft.com/office/drawing/2014/main" id="{D73FE83A-93E9-4189-8EDD-F48992C79268}"/>
              </a:ext>
            </a:extLst>
          </p:cNvPr>
          <p:cNvSpPr txBox="1"/>
          <p:nvPr/>
        </p:nvSpPr>
        <p:spPr>
          <a:xfrm>
            <a:off x="441278" y="2370778"/>
            <a:ext cx="10222173" cy="3416320"/>
          </a:xfrm>
          <a:prstGeom prst="rect">
            <a:avLst/>
          </a:prstGeom>
          <a:noFill/>
        </p:spPr>
        <p:txBody>
          <a:bodyPr wrap="square">
            <a:spAutoFit/>
          </a:bodyPr>
          <a:lstStyle/>
          <a:p>
            <a:pPr>
              <a:defRPr/>
            </a:pPr>
            <a:r>
              <a:rPr lang="en-GB" sz="2400" b="1" dirty="0">
                <a:solidFill>
                  <a:schemeClr val="tx1">
                    <a:lumMod val="75000"/>
                    <a:lumOff val="25000"/>
                  </a:schemeClr>
                </a:solidFill>
                <a:cs typeface="Calibri Light" panose="020F0302020204030204" pitchFamily="34" charset="0"/>
              </a:rPr>
              <a:t>KEY FINDINGS</a:t>
            </a:r>
          </a:p>
          <a:p>
            <a:pPr marL="342900" indent="-342900">
              <a:buFontTx/>
              <a:buChar char="-"/>
              <a:defRPr/>
            </a:pPr>
            <a:r>
              <a:rPr lang="en-GB" sz="2400" dirty="0">
                <a:solidFill>
                  <a:schemeClr val="tx1">
                    <a:lumMod val="75000"/>
                    <a:lumOff val="25000"/>
                  </a:schemeClr>
                </a:solidFill>
                <a:cs typeface="Calibri Light" panose="020F0302020204030204" pitchFamily="34" charset="0"/>
              </a:rPr>
              <a:t>Deep concern about the broader set of risks facing pupils – problems identified with emotional literacy, dealing with conflict, self-esteem</a:t>
            </a:r>
          </a:p>
          <a:p>
            <a:pPr marL="342900" indent="-342900">
              <a:buFontTx/>
              <a:buChar char="-"/>
              <a:defRPr/>
            </a:pPr>
            <a:endParaRPr lang="en-GB" sz="2400" dirty="0">
              <a:solidFill>
                <a:schemeClr val="tx1">
                  <a:lumMod val="75000"/>
                  <a:lumOff val="25000"/>
                </a:schemeClr>
              </a:solidFill>
              <a:cs typeface="Calibri Light" panose="020F0302020204030204" pitchFamily="34" charset="0"/>
            </a:endParaRPr>
          </a:p>
          <a:p>
            <a:pPr marL="342900" indent="-342900">
              <a:buFontTx/>
              <a:buChar char="-"/>
              <a:defRPr/>
            </a:pPr>
            <a:r>
              <a:rPr lang="en-GB" sz="2400" dirty="0">
                <a:solidFill>
                  <a:schemeClr val="tx1">
                    <a:lumMod val="75000"/>
                    <a:lumOff val="25000"/>
                  </a:schemeClr>
                </a:solidFill>
                <a:cs typeface="Calibri Light" panose="020F0302020204030204" pitchFamily="34" charset="0"/>
              </a:rPr>
              <a:t>Wide disparity in support for children in schools.  Some had a range of external providers, others heavily reliant on a member of staff</a:t>
            </a:r>
          </a:p>
          <a:p>
            <a:pPr marL="342900" indent="-342900">
              <a:buFontTx/>
              <a:buChar char="-"/>
              <a:defRPr/>
            </a:pPr>
            <a:endParaRPr lang="en-GB" sz="2400" dirty="0">
              <a:solidFill>
                <a:schemeClr val="tx1">
                  <a:lumMod val="75000"/>
                  <a:lumOff val="25000"/>
                </a:schemeClr>
              </a:solidFill>
              <a:cs typeface="Calibri Light" panose="020F0302020204030204" pitchFamily="34" charset="0"/>
            </a:endParaRPr>
          </a:p>
          <a:p>
            <a:pPr marL="342900" indent="-342900">
              <a:buFontTx/>
              <a:buChar char="-"/>
              <a:defRPr/>
            </a:pPr>
            <a:r>
              <a:rPr lang="en-GB" sz="2400" dirty="0">
                <a:solidFill>
                  <a:schemeClr val="tx1">
                    <a:lumMod val="75000"/>
                    <a:lumOff val="25000"/>
                  </a:schemeClr>
                </a:solidFill>
                <a:cs typeface="Calibri Light" panose="020F0302020204030204" pitchFamily="34" charset="0"/>
              </a:rPr>
              <a:t>External providers often selected on the basis of informal recommendations, or the offer of a ‘free’ service.  Provision seldom if ever evaluated. </a:t>
            </a:r>
          </a:p>
        </p:txBody>
      </p:sp>
      <p:sp>
        <p:nvSpPr>
          <p:cNvPr id="3" name="Rectangle 2">
            <a:extLst>
              <a:ext uri="{FF2B5EF4-FFF2-40B4-BE49-F238E27FC236}">
                <a16:creationId xmlns:a16="http://schemas.microsoft.com/office/drawing/2014/main" id="{78A61C0A-C33C-48FE-8C11-C7C35080CCF1}"/>
              </a:ext>
            </a:extLst>
          </p:cNvPr>
          <p:cNvSpPr/>
          <p:nvPr/>
        </p:nvSpPr>
        <p:spPr>
          <a:xfrm>
            <a:off x="441278" y="1281995"/>
            <a:ext cx="9990161" cy="830997"/>
          </a:xfrm>
          <a:prstGeom prst="rect">
            <a:avLst/>
          </a:prstGeom>
          <a:ln>
            <a:solidFill>
              <a:schemeClr val="accent1"/>
            </a:solidFill>
          </a:ln>
        </p:spPr>
        <p:txBody>
          <a:bodyPr wrap="square">
            <a:spAutoFit/>
          </a:bodyPr>
          <a:lstStyle/>
          <a:p>
            <a:pPr>
              <a:defRPr/>
            </a:pPr>
            <a:r>
              <a:rPr lang="en-GB" sz="2400" b="1" dirty="0">
                <a:solidFill>
                  <a:schemeClr val="tx1">
                    <a:lumMod val="75000"/>
                    <a:lumOff val="25000"/>
                  </a:schemeClr>
                </a:solidFill>
                <a:cs typeface="Calibri Light" panose="020F0302020204030204" pitchFamily="34" charset="0"/>
              </a:rPr>
              <a:t>RESEARCH AIMS</a:t>
            </a:r>
            <a:r>
              <a:rPr lang="en-GB" sz="2400" dirty="0">
                <a:solidFill>
                  <a:schemeClr val="tx1">
                    <a:lumMod val="75000"/>
                    <a:lumOff val="25000"/>
                  </a:schemeClr>
                </a:solidFill>
                <a:cs typeface="Calibri Light" panose="020F0302020204030204" pitchFamily="34" charset="0"/>
              </a:rPr>
              <a:t>: To explore what happens at primary school level to identify and manage the risk of gang involvement and youth violence</a:t>
            </a:r>
          </a:p>
        </p:txBody>
      </p:sp>
    </p:spTree>
    <p:extLst>
      <p:ext uri="{BB962C8B-B14F-4D97-AF65-F5344CB8AC3E}">
        <p14:creationId xmlns:p14="http://schemas.microsoft.com/office/powerpoint/2010/main" val="353540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bwMode="auto">
          <a:xfrm>
            <a:off x="0" y="422275"/>
            <a:ext cx="6708775" cy="995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b="1">
                <a:solidFill>
                  <a:srgbClr val="653279"/>
                </a:solidFill>
              </a:rPr>
              <a:t>Starting the journey in 2011</a:t>
            </a:r>
            <a:endParaRPr lang="en-GB" altLang="en-US" sz="3600"/>
          </a:p>
        </p:txBody>
      </p:sp>
      <p:sp>
        <p:nvSpPr>
          <p:cNvPr id="68611" name="TextBox 6"/>
          <p:cNvSpPr txBox="1">
            <a:spLocks noChangeArrowheads="1"/>
          </p:cNvSpPr>
          <p:nvPr/>
        </p:nvSpPr>
        <p:spPr bwMode="auto">
          <a:xfrm>
            <a:off x="2541589" y="5083175"/>
            <a:ext cx="5951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1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endParaRPr>
          </a:p>
        </p:txBody>
      </p:sp>
      <p:pic>
        <p:nvPicPr>
          <p:cNvPr id="68612" name="Picture 4" descr="http://www.tribunemagazine.org/wp-content/uploads/2014/07/graham.allencham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650" y="1704463"/>
            <a:ext cx="5728030" cy="39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30657" y="1704463"/>
            <a:ext cx="2551526" cy="39017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34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213AD-B90E-42B2-8564-4D804E755316}"/>
              </a:ext>
            </a:extLst>
          </p:cNvPr>
          <p:cNvSpPr/>
          <p:nvPr/>
        </p:nvSpPr>
        <p:spPr>
          <a:xfrm>
            <a:off x="627796" y="1351508"/>
            <a:ext cx="9840036" cy="4154984"/>
          </a:xfrm>
          <a:prstGeom prst="rect">
            <a:avLst/>
          </a:prstGeom>
        </p:spPr>
        <p:txBody>
          <a:bodyPr wrap="square">
            <a:spAutoFit/>
          </a:bodyPr>
          <a:lstStyle/>
          <a:p>
            <a:pPr marL="342900" indent="-342900" algn="just" fontAlgn="base">
              <a:buFont typeface="Arial" panose="020B0604020202020204" pitchFamily="34" charset="0"/>
              <a:buChar char="•"/>
            </a:pPr>
            <a:r>
              <a:rPr lang="en-GB" sz="2400" dirty="0">
                <a:solidFill>
                  <a:schemeClr val="tx1">
                    <a:lumMod val="75000"/>
                    <a:lumOff val="25000"/>
                  </a:schemeClr>
                </a:solidFill>
                <a:latin typeface="Calibri" panose="020F0502020204030204" pitchFamily="34" charset="0"/>
              </a:rPr>
              <a:t>To map the range of services that work with schools to support children’s social and emotional skills, and examine the factors that support or undermine this </a:t>
            </a:r>
          </a:p>
          <a:p>
            <a:pPr marL="342900" indent="-342900" algn="just" fontAlgn="base">
              <a:buFont typeface="Arial" panose="020B0604020202020204" pitchFamily="34" charset="0"/>
              <a:buChar char="•"/>
            </a:pPr>
            <a:endParaRPr lang="en-GB" sz="2400" dirty="0">
              <a:solidFill>
                <a:schemeClr val="tx1">
                  <a:lumMod val="75000"/>
                  <a:lumOff val="25000"/>
                </a:schemeClr>
              </a:solidFill>
              <a:latin typeface="Calibri" panose="020F0502020204030204" pitchFamily="34" charset="0"/>
            </a:endParaRPr>
          </a:p>
          <a:p>
            <a:pPr marL="342900" indent="-342900" algn="just" fontAlgn="base">
              <a:buFont typeface="Arial" panose="020B0604020202020204" pitchFamily="34" charset="0"/>
              <a:buChar char="•"/>
            </a:pPr>
            <a:r>
              <a:rPr lang="en-GB" sz="2400" dirty="0">
                <a:solidFill>
                  <a:schemeClr val="tx1">
                    <a:lumMod val="75000"/>
                    <a:lumOff val="25000"/>
                  </a:schemeClr>
                </a:solidFill>
                <a:latin typeface="Calibri" panose="020F0502020204030204" pitchFamily="34" charset="0"/>
              </a:rPr>
              <a:t>To support Wandsworth and Lambeth primary schools to adopt and implement evidence-based approaches  </a:t>
            </a:r>
          </a:p>
          <a:p>
            <a:pPr marL="342900" indent="-342900" algn="just" fontAlgn="base">
              <a:buFont typeface="Arial" panose="020B0604020202020204" pitchFamily="34" charset="0"/>
              <a:buChar char="•"/>
            </a:pPr>
            <a:endParaRPr lang="en-GB" sz="2400" dirty="0">
              <a:solidFill>
                <a:schemeClr val="tx1">
                  <a:lumMod val="75000"/>
                  <a:lumOff val="25000"/>
                </a:schemeClr>
              </a:solidFill>
              <a:latin typeface="Calibri" panose="020F0502020204030204" pitchFamily="34" charset="0"/>
            </a:endParaRPr>
          </a:p>
          <a:p>
            <a:pPr marL="342900" indent="-342900" algn="just" fontAlgn="base">
              <a:buFont typeface="Arial" panose="020B0604020202020204" pitchFamily="34" charset="0"/>
              <a:buChar char="•"/>
            </a:pPr>
            <a:r>
              <a:rPr lang="en-GB" sz="2400" dirty="0">
                <a:solidFill>
                  <a:schemeClr val="tx1">
                    <a:lumMod val="75000"/>
                    <a:lumOff val="25000"/>
                  </a:schemeClr>
                </a:solidFill>
                <a:latin typeface="Calibri" panose="020F0502020204030204" pitchFamily="34" charset="0"/>
              </a:rPr>
              <a:t>To support voluntary sector organisations offering out-of-school provision to develop science-based theories of change and improve the quality of their monitoring and evaluation so that they can start to build their evidence  </a:t>
            </a:r>
          </a:p>
        </p:txBody>
      </p:sp>
      <p:sp>
        <p:nvSpPr>
          <p:cNvPr id="3" name="Title 1">
            <a:extLst>
              <a:ext uri="{FF2B5EF4-FFF2-40B4-BE49-F238E27FC236}">
                <a16:creationId xmlns:a16="http://schemas.microsoft.com/office/drawing/2014/main" id="{F8B5623B-DC88-4B4C-A1C1-475C7DEED695}"/>
              </a:ext>
            </a:extLst>
          </p:cNvPr>
          <p:cNvSpPr txBox="1">
            <a:spLocks/>
          </p:cNvSpPr>
          <p:nvPr/>
        </p:nvSpPr>
        <p:spPr bwMode="auto">
          <a:xfrm>
            <a:off x="848294" y="537429"/>
            <a:ext cx="7518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kern="0" dirty="0">
                <a:solidFill>
                  <a:srgbClr val="653279"/>
                </a:solidFill>
                <a:latin typeface="+mn-lt"/>
                <a:ea typeface="+mn-ea"/>
              </a:rPr>
              <a:t>Future work in South London</a:t>
            </a:r>
          </a:p>
        </p:txBody>
      </p:sp>
    </p:spTree>
    <p:extLst>
      <p:ext uri="{BB962C8B-B14F-4D97-AF65-F5344CB8AC3E}">
        <p14:creationId xmlns:p14="http://schemas.microsoft.com/office/powerpoint/2010/main" val="503209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33" y="2524080"/>
            <a:ext cx="913831" cy="913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0368" y="2688607"/>
            <a:ext cx="5882185" cy="584775"/>
          </a:xfrm>
          <a:prstGeom prst="rect">
            <a:avLst/>
          </a:prstGeom>
          <a:noFill/>
        </p:spPr>
        <p:txBody>
          <a:bodyPr wrap="square" rtlCol="0">
            <a:spAutoFit/>
          </a:bodyPr>
          <a:lstStyle/>
          <a:p>
            <a:r>
              <a:rPr lang="en-GB" sz="3200" dirty="0">
                <a:solidFill>
                  <a:srgbClr val="7030A0"/>
                </a:solidFill>
              </a:rPr>
              <a:t>tom.mcbride@eif.org.uk</a:t>
            </a:r>
          </a:p>
        </p:txBody>
      </p:sp>
      <p:pic>
        <p:nvPicPr>
          <p:cNvPr id="1028" name="Picture 4" descr="Image result for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833" y="4067032"/>
            <a:ext cx="928050" cy="928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0369" y="4238669"/>
            <a:ext cx="5882185" cy="584775"/>
          </a:xfrm>
          <a:prstGeom prst="rect">
            <a:avLst/>
          </a:prstGeom>
          <a:noFill/>
        </p:spPr>
        <p:txBody>
          <a:bodyPr wrap="square" rtlCol="0">
            <a:spAutoFit/>
          </a:bodyPr>
          <a:lstStyle/>
          <a:p>
            <a:r>
              <a:rPr lang="en-GB" sz="3200" dirty="0">
                <a:solidFill>
                  <a:srgbClr val="7030A0"/>
                </a:solidFill>
              </a:rPr>
              <a:t>@</a:t>
            </a:r>
            <a:r>
              <a:rPr lang="en-GB" sz="3200" dirty="0" err="1">
                <a:solidFill>
                  <a:srgbClr val="7030A0"/>
                </a:solidFill>
              </a:rPr>
              <a:t>Tom_EIF</a:t>
            </a:r>
            <a:r>
              <a:rPr lang="en-GB" sz="3200" dirty="0">
                <a:solidFill>
                  <a:srgbClr val="7030A0"/>
                </a:solidFill>
              </a:rPr>
              <a:t> /@</a:t>
            </a:r>
            <a:r>
              <a:rPr lang="en-GB" sz="3200" dirty="0" err="1">
                <a:solidFill>
                  <a:srgbClr val="7030A0"/>
                </a:solidFill>
              </a:rPr>
              <a:t>theEIFoundation</a:t>
            </a:r>
            <a:endParaRPr lang="en-GB" sz="3200" dirty="0">
              <a:solidFill>
                <a:srgbClr val="7030A0"/>
              </a:solidFill>
            </a:endParaRPr>
          </a:p>
        </p:txBody>
      </p:sp>
      <p:pic>
        <p:nvPicPr>
          <p:cNvPr id="4" name="Picture 2" descr="Image result for website">
            <a:extLst>
              <a:ext uri="{FF2B5EF4-FFF2-40B4-BE49-F238E27FC236}">
                <a16:creationId xmlns:a16="http://schemas.microsoft.com/office/drawing/2014/main" id="{878275EC-D482-4608-9A02-76836C0C6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271" y="970018"/>
            <a:ext cx="899612" cy="9218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E31E989-4BAD-4D41-B192-4E75DB35195B}"/>
              </a:ext>
            </a:extLst>
          </p:cNvPr>
          <p:cNvSpPr txBox="1"/>
          <p:nvPr/>
        </p:nvSpPr>
        <p:spPr>
          <a:xfrm>
            <a:off x="2620367" y="1138545"/>
            <a:ext cx="5882185" cy="584775"/>
          </a:xfrm>
          <a:prstGeom prst="rect">
            <a:avLst/>
          </a:prstGeom>
          <a:noFill/>
        </p:spPr>
        <p:txBody>
          <a:bodyPr wrap="square" rtlCol="0">
            <a:spAutoFit/>
          </a:bodyPr>
          <a:lstStyle/>
          <a:p>
            <a:r>
              <a:rPr lang="en-GB" sz="3200" dirty="0">
                <a:solidFill>
                  <a:srgbClr val="7030A0"/>
                </a:solidFill>
              </a:rPr>
              <a:t>www.eif.org.uk</a:t>
            </a:r>
          </a:p>
        </p:txBody>
      </p:sp>
    </p:spTree>
    <p:extLst>
      <p:ext uri="{BB962C8B-B14F-4D97-AF65-F5344CB8AC3E}">
        <p14:creationId xmlns:p14="http://schemas.microsoft.com/office/powerpoint/2010/main" val="1455210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a:extLst>
              <a:ext uri="{FF2B5EF4-FFF2-40B4-BE49-F238E27FC236}">
                <a16:creationId xmlns:a16="http://schemas.microsoft.com/office/drawing/2014/main" id="{C7649EA0-2374-4281-8087-7BD5D4A4E429}"/>
              </a:ext>
            </a:extLst>
          </p:cNvPr>
          <p:cNvSpPr txBox="1">
            <a:spLocks noChangeArrowheads="1"/>
          </p:cNvSpPr>
          <p:nvPr/>
        </p:nvSpPr>
        <p:spPr bwMode="auto">
          <a:xfrm>
            <a:off x="436563" y="182563"/>
            <a:ext cx="8863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Clr>
                <a:srgbClr val="E0004D"/>
              </a:buClr>
              <a:buSzPct val="25000"/>
            </a:pPr>
            <a:r>
              <a:rPr lang="en-GB" altLang="en-US" sz="3600" b="1" dirty="0">
                <a:solidFill>
                  <a:srgbClr val="7030A0"/>
                </a:solidFill>
                <a:latin typeface="+mj-lt"/>
              </a:rPr>
              <a:t>What Works Centres – a culture of evidence</a:t>
            </a:r>
          </a:p>
        </p:txBody>
      </p:sp>
      <p:pic>
        <p:nvPicPr>
          <p:cNvPr id="18435" name="Picture 1">
            <a:extLst>
              <a:ext uri="{FF2B5EF4-FFF2-40B4-BE49-F238E27FC236}">
                <a16:creationId xmlns:a16="http://schemas.microsoft.com/office/drawing/2014/main" id="{3FAAEDF3-00E9-4548-950F-29690592F41F}"/>
              </a:ext>
            </a:extLst>
          </p:cNvPr>
          <p:cNvPicPr>
            <a:picLocks noChangeAspect="1"/>
          </p:cNvPicPr>
          <p:nvPr/>
        </p:nvPicPr>
        <p:blipFill>
          <a:blip r:embed="rId3">
            <a:extLst>
              <a:ext uri="{28A0092B-C50C-407E-A947-70E740481C1C}">
                <a14:useLocalDpi xmlns:a14="http://schemas.microsoft.com/office/drawing/2010/main" val="0"/>
              </a:ext>
            </a:extLst>
          </a:blip>
          <a:srcRect t="20781" r="20714"/>
          <a:stretch>
            <a:fillRect/>
          </a:stretch>
        </p:blipFill>
        <p:spPr bwMode="auto">
          <a:xfrm>
            <a:off x="837228" y="1323488"/>
            <a:ext cx="922655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CEDDA8E-CACF-8145-A615-33B85097D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117" y="3413586"/>
            <a:ext cx="1583473" cy="1384354"/>
          </a:xfrm>
          <a:prstGeom prst="rect">
            <a:avLst/>
          </a:prstGeom>
        </p:spPr>
      </p:pic>
    </p:spTree>
    <p:extLst>
      <p:ext uri="{BB962C8B-B14F-4D97-AF65-F5344CB8AC3E}">
        <p14:creationId xmlns:p14="http://schemas.microsoft.com/office/powerpoint/2010/main" val="108863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8A7000-D1EA-4C08-AB15-EF3F29B87823}"/>
              </a:ext>
            </a:extLst>
          </p:cNvPr>
          <p:cNvSpPr txBox="1">
            <a:spLocks/>
          </p:cNvSpPr>
          <p:nvPr/>
        </p:nvSpPr>
        <p:spPr bwMode="auto">
          <a:xfrm>
            <a:off x="-511988" y="439423"/>
            <a:ext cx="9056726" cy="8223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srgbClr val="653279"/>
                </a:solidFill>
                <a:effectLst/>
                <a:uLnTx/>
                <a:uFillTx/>
                <a:latin typeface="Calibri"/>
                <a:ea typeface="MS PGothic" panose="020B0600070205080204" pitchFamily="34" charset="-128"/>
              </a:rPr>
              <a:t>2018: A new five year strategy for EIF</a:t>
            </a:r>
            <a:endParaRPr kumimoji="0" lang="en-GB" altLang="en-US" sz="3600" b="0" i="0" u="none" strike="noStrike" kern="1200" cap="none" spc="0" normalizeH="0" baseline="0" noProof="0" dirty="0">
              <a:ln>
                <a:noFill/>
              </a:ln>
              <a:solidFill>
                <a:prstClr val="black"/>
              </a:solidFill>
              <a:effectLst/>
              <a:uLnTx/>
              <a:uFillTx/>
              <a:latin typeface="Calibri"/>
              <a:ea typeface="MS PGothic" panose="020B0600070205080204" pitchFamily="34" charset="-128"/>
            </a:endParaRPr>
          </a:p>
        </p:txBody>
      </p:sp>
      <p:sp>
        <p:nvSpPr>
          <p:cNvPr id="6" name="Rectangle 5">
            <a:extLst>
              <a:ext uri="{FF2B5EF4-FFF2-40B4-BE49-F238E27FC236}">
                <a16:creationId xmlns:a16="http://schemas.microsoft.com/office/drawing/2014/main" id="{4721DC66-7374-4A9C-A917-4EBEC152C0C5}"/>
              </a:ext>
            </a:extLst>
          </p:cNvPr>
          <p:cNvSpPr/>
          <p:nvPr/>
        </p:nvSpPr>
        <p:spPr>
          <a:xfrm>
            <a:off x="365125" y="1261740"/>
            <a:ext cx="9893997" cy="4524315"/>
          </a:xfrm>
          <a:prstGeom prst="rect">
            <a:avLst/>
          </a:prstGeom>
          <a:ln w="63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lumMod val="75000"/>
                    <a:lumOff val="25000"/>
                  </a:prstClr>
                </a:solidFill>
                <a:effectLst/>
                <a:uLnTx/>
                <a:uFillTx/>
                <a:latin typeface="Calibri"/>
                <a:ea typeface="+mn-ea"/>
                <a:cs typeface="+mn-cs"/>
              </a:rPr>
              <a:t>Our  vision </a:t>
            </a: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is that all children are able to achieve their full potential</a:t>
            </a:r>
            <a:endPar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lumMod val="75000"/>
                    <a:lumOff val="25000"/>
                  </a:prstClr>
                </a:solidFill>
                <a:effectLst/>
                <a:uLnTx/>
                <a:uFillTx/>
                <a:latin typeface="Calibri"/>
                <a:ea typeface="+mn-ea"/>
                <a:cs typeface="+mn-cs"/>
              </a:rPr>
              <a:t>Our mission </a:t>
            </a:r>
            <a:r>
              <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rPr>
              <a:t>is </a:t>
            </a: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to ensure that effective early intervention is available and is used to improve the lives of children and young people at risk of poor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lumMod val="75000"/>
                    <a:lumOff val="25000"/>
                  </a:prstClr>
                </a:solidFill>
                <a:effectLst/>
                <a:uLnTx/>
                <a:uFillTx/>
                <a:latin typeface="Calibri"/>
                <a:ea typeface="+mn-ea"/>
                <a:cs typeface="+mn-cs"/>
              </a:rPr>
              <a:t>When we talk about early intervention we mean </a:t>
            </a:r>
            <a:r>
              <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rPr>
              <a:t>identifying and providing effective early support to children and young people who are at risk of poor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lumMod val="75000"/>
                    <a:lumOff val="25000"/>
                  </a:prstClr>
                </a:solidFill>
                <a:effectLst/>
                <a:uLnTx/>
                <a:uFillTx/>
                <a:latin typeface="Calibri"/>
                <a:ea typeface="+mn-ea"/>
                <a:cs typeface="+mn-cs"/>
              </a:rPr>
              <a:t>We define effective as </a:t>
            </a:r>
            <a:r>
              <a:rPr kumimoji="0" lang="en-GB" sz="2400" b="0" i="0" u="none" strike="noStrike" kern="0" cap="none" spc="0" normalizeH="0" baseline="0" noProof="0" dirty="0">
                <a:ln>
                  <a:noFill/>
                </a:ln>
                <a:solidFill>
                  <a:prstClr val="black">
                    <a:lumMod val="75000"/>
                    <a:lumOff val="25000"/>
                  </a:prstClr>
                </a:solidFill>
                <a:effectLst/>
                <a:uLnTx/>
                <a:uFillTx/>
                <a:latin typeface="Calibri"/>
                <a:ea typeface="+mn-ea"/>
                <a:cs typeface="+mn-cs"/>
              </a:rPr>
              <a:t>showing evidence of improving outcomes for children and young people. </a:t>
            </a:r>
          </a:p>
        </p:txBody>
      </p:sp>
    </p:spTree>
    <p:extLst>
      <p:ext uri="{BB962C8B-B14F-4D97-AF65-F5344CB8AC3E}">
        <p14:creationId xmlns:p14="http://schemas.microsoft.com/office/powerpoint/2010/main" val="283387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36600" y="596900"/>
            <a:ext cx="9504680" cy="5156786"/>
            <a:chOff x="736600" y="596900"/>
            <a:chExt cx="10274300" cy="5867400"/>
          </a:xfrm>
        </p:grpSpPr>
        <p:sp>
          <p:nvSpPr>
            <p:cNvPr id="2" name="Rounded Rectangle 1"/>
            <p:cNvSpPr/>
            <p:nvPr/>
          </p:nvSpPr>
          <p:spPr>
            <a:xfrm>
              <a:off x="736600" y="596900"/>
              <a:ext cx="3276600" cy="250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Making the case</a:t>
              </a:r>
            </a:p>
          </p:txBody>
        </p:sp>
        <p:sp>
          <p:nvSpPr>
            <p:cNvPr id="3" name="Rounded Rectangle 2"/>
            <p:cNvSpPr/>
            <p:nvPr/>
          </p:nvSpPr>
          <p:spPr>
            <a:xfrm>
              <a:off x="4349750" y="596900"/>
              <a:ext cx="3194050" cy="250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Generating evidence</a:t>
              </a:r>
            </a:p>
          </p:txBody>
        </p:sp>
        <p:sp>
          <p:nvSpPr>
            <p:cNvPr id="4" name="Rounded Rectangle 3"/>
            <p:cNvSpPr/>
            <p:nvPr/>
          </p:nvSpPr>
          <p:spPr>
            <a:xfrm>
              <a:off x="7880350" y="596900"/>
              <a:ext cx="3130550" cy="250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evidence to change policy and practice</a:t>
              </a:r>
            </a:p>
          </p:txBody>
        </p:sp>
        <p:sp>
          <p:nvSpPr>
            <p:cNvPr id="5" name="Rounded Rectangle 4"/>
            <p:cNvSpPr/>
            <p:nvPr/>
          </p:nvSpPr>
          <p:spPr>
            <a:xfrm>
              <a:off x="736600" y="3371850"/>
              <a:ext cx="10274300" cy="660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Communications</a:t>
              </a:r>
            </a:p>
          </p:txBody>
        </p:sp>
        <p:sp>
          <p:nvSpPr>
            <p:cNvPr id="6" name="Rounded Rectangle 5"/>
            <p:cNvSpPr/>
            <p:nvPr/>
          </p:nvSpPr>
          <p:spPr>
            <a:xfrm>
              <a:off x="736600" y="4213225"/>
              <a:ext cx="10274300" cy="660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Funding</a:t>
              </a:r>
            </a:p>
          </p:txBody>
        </p:sp>
        <p:sp>
          <p:nvSpPr>
            <p:cNvPr id="7" name="Rounded Rectangle 6"/>
            <p:cNvSpPr/>
            <p:nvPr/>
          </p:nvSpPr>
          <p:spPr>
            <a:xfrm>
              <a:off x="736600" y="5008562"/>
              <a:ext cx="10274300" cy="660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Working in partnership</a:t>
              </a:r>
            </a:p>
          </p:txBody>
        </p:sp>
        <p:sp>
          <p:nvSpPr>
            <p:cNvPr id="8" name="Rounded Rectangle 7"/>
            <p:cNvSpPr/>
            <p:nvPr/>
          </p:nvSpPr>
          <p:spPr>
            <a:xfrm>
              <a:off x="736600" y="5803900"/>
              <a:ext cx="10274300" cy="660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Measuring our impact</a:t>
              </a:r>
            </a:p>
          </p:txBody>
        </p:sp>
      </p:grpSp>
    </p:spTree>
    <p:extLst>
      <p:ext uri="{BB962C8B-B14F-4D97-AF65-F5344CB8AC3E}">
        <p14:creationId xmlns:p14="http://schemas.microsoft.com/office/powerpoint/2010/main" val="187284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tc-ppt_181026">
            <a:extLst>
              <a:ext uri="{FF2B5EF4-FFF2-40B4-BE49-F238E27FC236}">
                <a16:creationId xmlns:a16="http://schemas.microsoft.com/office/drawing/2014/main" id="{ABE41FC2-61D7-442D-AC62-EF36703017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117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tc-ppt_18102636">
            <a:extLst>
              <a:ext uri="{FF2B5EF4-FFF2-40B4-BE49-F238E27FC236}">
                <a16:creationId xmlns:a16="http://schemas.microsoft.com/office/drawing/2014/main" id="{CD7CEF1B-B4AB-4C3C-9387-602F69EAF1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734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tc-ppt_18102637">
            <a:extLst>
              <a:ext uri="{FF2B5EF4-FFF2-40B4-BE49-F238E27FC236}">
                <a16:creationId xmlns:a16="http://schemas.microsoft.com/office/drawing/2014/main" id="{9351C7E8-28B5-4221-9609-B00BF724654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6826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RfmV4GNUybWSC0sRFyCIKd"/>
</p:tagLst>
</file>

<file path=ppt/tags/tag2.xml><?xml version="1.0" encoding="utf-8"?>
<p:tagLst xmlns:a="http://schemas.openxmlformats.org/drawingml/2006/main" xmlns:r="http://schemas.openxmlformats.org/officeDocument/2006/relationships" xmlns:p="http://schemas.openxmlformats.org/presentationml/2006/main">
  <p:tag name="DVSHAPEID" val="RfmV4GNUybWSC0sRFyCIKd"/>
</p:tagLst>
</file>

<file path=ppt/theme/theme1.xml><?xml version="1.0" encoding="utf-8"?>
<a:theme xmlns:a="http://schemas.openxmlformats.org/drawingml/2006/main" name="1_Office Theme">
  <a:themeElements>
    <a:clrScheme name="EIF - Evidence">
      <a:dk1>
        <a:sysClr val="windowText" lastClr="000000"/>
      </a:dk1>
      <a:lt1>
        <a:sysClr val="window" lastClr="FFFFFF"/>
      </a:lt1>
      <a:dk2>
        <a:srgbClr val="000000"/>
      </a:dk2>
      <a:lt2>
        <a:srgbClr val="FFFFFF"/>
      </a:lt2>
      <a:accent1>
        <a:srgbClr val="653279"/>
      </a:accent1>
      <a:accent2>
        <a:srgbClr val="C5A900"/>
      </a:accent2>
      <a:accent3>
        <a:srgbClr val="373A36"/>
      </a:accent3>
      <a:accent4>
        <a:srgbClr val="007D8A"/>
      </a:accent4>
      <a:accent5>
        <a:srgbClr val="E0004D"/>
      </a:accent5>
      <a:accent6>
        <a:srgbClr val="8B8D8C"/>
      </a:accent6>
      <a:hlink>
        <a:srgbClr val="653279"/>
      </a:hlink>
      <a:folHlink>
        <a:srgbClr val="6532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EIF - Evidence">
      <a:dk1>
        <a:sysClr val="windowText" lastClr="000000"/>
      </a:dk1>
      <a:lt1>
        <a:sysClr val="window" lastClr="FFFFFF"/>
      </a:lt1>
      <a:dk2>
        <a:srgbClr val="000000"/>
      </a:dk2>
      <a:lt2>
        <a:srgbClr val="FFFFFF"/>
      </a:lt2>
      <a:accent1>
        <a:srgbClr val="653279"/>
      </a:accent1>
      <a:accent2>
        <a:srgbClr val="C5A900"/>
      </a:accent2>
      <a:accent3>
        <a:srgbClr val="373A36"/>
      </a:accent3>
      <a:accent4>
        <a:srgbClr val="007D8A"/>
      </a:accent4>
      <a:accent5>
        <a:srgbClr val="E0004D"/>
      </a:accent5>
      <a:accent6>
        <a:srgbClr val="8B8D8C"/>
      </a:accent6>
      <a:hlink>
        <a:srgbClr val="653279"/>
      </a:hlink>
      <a:folHlink>
        <a:srgbClr val="6532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D8B0B30B180A40B25FBF50756D5C10" ma:contentTypeVersion="12" ma:contentTypeDescription="Create a new document." ma:contentTypeScope="" ma:versionID="345e94e265e761548491489bcfda5087">
  <xsd:schema xmlns:xsd="http://www.w3.org/2001/XMLSchema" xmlns:xs="http://www.w3.org/2001/XMLSchema" xmlns:p="http://schemas.microsoft.com/office/2006/metadata/properties" xmlns:ns1="http://schemas.microsoft.com/sharepoint/v3" xmlns:ns2="7ac1c58a-98bb-4b46-b9ea-6d8a1457be99" xmlns:ns3="3fa26f52-cb17-49f5-8440-75c50dc1837e" targetNamespace="http://schemas.microsoft.com/office/2006/metadata/properties" ma:root="true" ma:fieldsID="5e19ab0281ccae339c0e18142391f59c" ns1:_="" ns2:_="" ns3:_="">
    <xsd:import namespace="http://schemas.microsoft.com/sharepoint/v3"/>
    <xsd:import namespace="7ac1c58a-98bb-4b46-b9ea-6d8a1457be99"/>
    <xsd:import namespace="3fa26f52-cb17-49f5-8440-75c50dc183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c1c58a-98bb-4b46-b9ea-6d8a1457be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fa26f52-cb17-49f5-8440-75c50dc1837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A30C34-5D3F-44A1-9A60-B93B20D08504}">
  <ds:schemaRefs>
    <ds:schemaRef ds:uri="http://schemas.microsoft.com/sharepoint/v3/contenttype/forms"/>
  </ds:schemaRefs>
</ds:datastoreItem>
</file>

<file path=customXml/itemProps2.xml><?xml version="1.0" encoding="utf-8"?>
<ds:datastoreItem xmlns:ds="http://schemas.openxmlformats.org/officeDocument/2006/customXml" ds:itemID="{00329637-05A7-431C-8CDD-52B4A0BA60EA}">
  <ds:schemaRefs>
    <ds:schemaRef ds:uri="3fa26f52-cb17-49f5-8440-75c50dc1837e"/>
    <ds:schemaRef ds:uri="http://schemas.openxmlformats.org/package/2006/metadata/core-properties"/>
    <ds:schemaRef ds:uri="http://schemas.microsoft.com/sharepoint/v3"/>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7ac1c58a-98bb-4b46-b9ea-6d8a1457be99"/>
    <ds:schemaRef ds:uri="http://www.w3.org/XML/1998/namespace"/>
  </ds:schemaRefs>
</ds:datastoreItem>
</file>

<file path=customXml/itemProps3.xml><?xml version="1.0" encoding="utf-8"?>
<ds:datastoreItem xmlns:ds="http://schemas.openxmlformats.org/officeDocument/2006/customXml" ds:itemID="{9FA257B9-1A52-423B-A779-5F42AC829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ac1c58a-98bb-4b46-b9ea-6d8a1457be99"/>
    <ds:schemaRef ds:uri="3fa26f52-cb17-49f5-8440-75c50dc18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6852</TotalTime>
  <Words>1422</Words>
  <Application>Microsoft Office PowerPoint</Application>
  <PresentationFormat>Widescreen</PresentationFormat>
  <Paragraphs>230</Paragraphs>
  <Slides>31</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MS PGothic</vt:lpstr>
      <vt:lpstr>MS PGothic</vt:lpstr>
      <vt:lpstr>Arial</vt:lpstr>
      <vt:lpstr>Arial Unicode MS</vt:lpstr>
      <vt:lpstr>Calibri</vt:lpstr>
      <vt:lpstr>Calibri Light</vt:lpstr>
      <vt:lpstr>Gotham Bold</vt:lpstr>
      <vt:lpstr>Helvetica Neue</vt:lpstr>
      <vt:lpstr>Times New Roman</vt:lpstr>
      <vt:lpstr>1_Office Theme</vt:lpstr>
      <vt:lpstr>2_Office Theme</vt:lpstr>
      <vt:lpstr>Early Intervention Foundation Work on Gang and Youth Violence</vt:lpstr>
      <vt:lpstr>PowerPoint Presentation</vt:lpstr>
      <vt:lpstr>Starting the journey in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McBride</dc:creator>
  <cp:lastModifiedBy>Sue Merchant</cp:lastModifiedBy>
  <cp:revision>37</cp:revision>
  <dcterms:modified xsi:type="dcterms:W3CDTF">2018-11-23T16:25:45Z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0x010100AAD8B0B30B180A40B25FBF50756D5C10</vt:lpwstr>
  </property>
</Properties>
</file>