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8" r:id="rId3"/>
    <p:sldId id="270" r:id="rId4"/>
    <p:sldId id="262" r:id="rId5"/>
    <p:sldId id="260" r:id="rId6"/>
    <p:sldId id="272" r:id="rId7"/>
    <p:sldId id="276" r:id="rId8"/>
    <p:sldId id="277" r:id="rId9"/>
    <p:sldId id="280" r:id="rId10"/>
    <p:sldId id="279"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440"/>
    <a:srgbClr val="9AC441"/>
    <a:srgbClr val="808080"/>
    <a:srgbClr val="0F5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660"/>
  </p:normalViewPr>
  <p:slideViewPr>
    <p:cSldViewPr>
      <p:cViewPr varScale="1">
        <p:scale>
          <a:sx n="102" d="100"/>
          <a:sy n="102" d="100"/>
        </p:scale>
        <p:origin x="1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5F921-7728-4BFD-B574-D39F4FE6D580}" type="datetimeFigureOut">
              <a:rPr lang="en-GB" smtClean="0"/>
              <a:pPr/>
              <a:t>04/09/2018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7F5C9-14CB-4F60-9F3F-621F66FB706B}" type="slidenum">
              <a:rPr lang="en-GB" smtClean="0"/>
              <a:pPr/>
              <a:t>‹#›</a:t>
            </a:fld>
            <a:endParaRPr lang="en-GB"/>
          </a:p>
        </p:txBody>
      </p:sp>
    </p:spTree>
    <p:extLst>
      <p:ext uri="{BB962C8B-B14F-4D97-AF65-F5344CB8AC3E}">
        <p14:creationId xmlns:p14="http://schemas.microsoft.com/office/powerpoint/2010/main" val="217461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C3066C38-4CC6-4EC6-B59D-02E13E77990A}" type="slidenum">
              <a:rPr lang="en-GB" smtClean="0"/>
              <a:pPr/>
              <a:t>‹#›</a:t>
            </a:fld>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8" name="TextBox 7"/>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164077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3066C38-4CC6-4EC6-B59D-02E13E77990A}"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0" name="TextBox 9"/>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332654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3066C38-4CC6-4EC6-B59D-02E13E77990A}"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0" name="TextBox 9"/>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12124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C3066C38-4CC6-4EC6-B59D-02E13E77990A}"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9" name="TextBox 8"/>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10733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3066C38-4CC6-4EC6-B59D-02E13E77990A}" type="slidenum">
              <a:rPr lang="en-GB" smtClean="0"/>
              <a:pPr/>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9" name="TextBox 8"/>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407613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3066C38-4CC6-4EC6-B59D-02E13E77990A}"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0" name="TextBox 9"/>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412461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3066C38-4CC6-4EC6-B59D-02E13E77990A}" type="slidenum">
              <a:rPr lang="en-GB" smtClean="0"/>
              <a:pPr/>
              <a:t>‹#›</a:t>
            </a:fld>
            <a:endParaRPr lang="en-GB"/>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2" name="TextBox 11"/>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326805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3066C38-4CC6-4EC6-B59D-02E13E77990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8" name="TextBox 7"/>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132889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3066C38-4CC6-4EC6-B59D-02E13E77990A}" type="slidenum">
              <a:rPr lang="en-GB" smtClean="0"/>
              <a:pPr/>
              <a:t>‹#›</a:t>
            </a:fld>
            <a:endParaRPr lang="en-GB"/>
          </a:p>
        </p:txBody>
      </p:sp>
    </p:spTree>
    <p:extLst>
      <p:ext uri="{BB962C8B-B14F-4D97-AF65-F5344CB8AC3E}">
        <p14:creationId xmlns:p14="http://schemas.microsoft.com/office/powerpoint/2010/main" val="162301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7" name="Slide Number Placeholder 6"/>
          <p:cNvSpPr>
            <a:spLocks noGrp="1"/>
          </p:cNvSpPr>
          <p:nvPr>
            <p:ph type="sldNum" sz="quarter" idx="12"/>
          </p:nvPr>
        </p:nvSpPr>
        <p:spPr/>
        <p:txBody>
          <a:bodyPr/>
          <a:lstStyle/>
          <a:p>
            <a:fld id="{C3066C38-4CC6-4EC6-B59D-02E13E77990A}"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0" name="TextBox 9"/>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328331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F0774F-B058-4E5D-BBEA-319DCEED2860}" type="datetimeFigureOut">
              <a:rPr lang="en-GB" smtClean="0"/>
              <a:pPr/>
              <a:t>04/09/2018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3066C38-4CC6-4EC6-B59D-02E13E77990A}" type="slidenum">
              <a:rPr lang="en-GB" smtClean="0"/>
              <a:pPr/>
              <a:t>‹#›</a:t>
            </a:fld>
            <a:endParaRPr lang="en-GB"/>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46" b="31418"/>
          <a:stretch/>
        </p:blipFill>
        <p:spPr>
          <a:xfrm>
            <a:off x="251520" y="5661248"/>
            <a:ext cx="2225209" cy="1011066"/>
          </a:xfrm>
          <a:prstGeom prst="rect">
            <a:avLst/>
          </a:prstGeom>
        </p:spPr>
      </p:pic>
      <p:sp>
        <p:nvSpPr>
          <p:cNvPr id="11" name="TextBox 10"/>
          <p:cNvSpPr txBox="1"/>
          <p:nvPr userDrawn="1"/>
        </p:nvSpPr>
        <p:spPr>
          <a:xfrm>
            <a:off x="2555776" y="6237312"/>
            <a:ext cx="3744416" cy="369332"/>
          </a:xfrm>
          <a:prstGeom prst="rect">
            <a:avLst/>
          </a:prstGeom>
          <a:noFill/>
        </p:spPr>
        <p:txBody>
          <a:bodyPr wrap="square" rtlCol="0">
            <a:spAutoFit/>
          </a:bodyPr>
          <a:lstStyle/>
          <a:p>
            <a:r>
              <a:rPr lang="en-GB" b="1" dirty="0" smtClean="0">
                <a:solidFill>
                  <a:schemeClr val="tx1">
                    <a:lumMod val="65000"/>
                    <a:lumOff val="35000"/>
                  </a:schemeClr>
                </a:solidFill>
              </a:rPr>
              <a:t>Every life in prison transformed.</a:t>
            </a:r>
            <a:r>
              <a:rPr lang="en-GB" b="1" baseline="0" dirty="0" smtClean="0">
                <a:solidFill>
                  <a:schemeClr val="tx1">
                    <a:lumMod val="65000"/>
                    <a:lumOff val="35000"/>
                  </a:schemeClr>
                </a:solidFill>
              </a:rPr>
              <a:t> </a:t>
            </a:r>
            <a:endParaRPr lang="en-GB" b="1" dirty="0">
              <a:solidFill>
                <a:schemeClr val="tx1">
                  <a:lumMod val="65000"/>
                  <a:lumOff val="35000"/>
                </a:schemeClr>
              </a:solidFill>
            </a:endParaRPr>
          </a:p>
        </p:txBody>
      </p:sp>
    </p:spTree>
    <p:extLst>
      <p:ext uri="{BB962C8B-B14F-4D97-AF65-F5344CB8AC3E}">
        <p14:creationId xmlns:p14="http://schemas.microsoft.com/office/powerpoint/2010/main" val="2443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3568" y="1600201"/>
            <a:ext cx="7776864" cy="39170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6C38-4CC6-4EC6-B59D-02E13E77990A}" type="slidenum">
              <a:rPr lang="en-GB" smtClean="0"/>
              <a:pPr/>
              <a:t>‹#›</a:t>
            </a:fld>
            <a:endParaRPr lang="en-GB"/>
          </a:p>
        </p:txBody>
      </p:sp>
    </p:spTree>
    <p:extLst>
      <p:ext uri="{BB962C8B-B14F-4D97-AF65-F5344CB8AC3E}">
        <p14:creationId xmlns:p14="http://schemas.microsoft.com/office/powerpoint/2010/main" val="409088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F567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info@prisonfellowship.org.uk" TargetMode="External"/><Relationship Id="rId1" Type="http://schemas.openxmlformats.org/officeDocument/2006/relationships/slideLayout" Target="../slideLayouts/slideLayout4.xml"/><Relationship Id="rId6" Type="http://schemas.openxmlformats.org/officeDocument/2006/relationships/hyperlink" Target="http://www.prisonfellowship.org.uk/"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29477"/>
            <a:ext cx="7812360" cy="3523659"/>
          </a:xfrm>
          <a:prstGeom prst="rect">
            <a:avLst/>
          </a:prstGeom>
        </p:spPr>
      </p:pic>
      <p:sp>
        <p:nvSpPr>
          <p:cNvPr id="5" name="TextBox 4"/>
          <p:cNvSpPr txBox="1"/>
          <p:nvPr/>
        </p:nvSpPr>
        <p:spPr>
          <a:xfrm>
            <a:off x="1187624" y="4509120"/>
            <a:ext cx="6912768" cy="707886"/>
          </a:xfrm>
          <a:prstGeom prst="rect">
            <a:avLst/>
          </a:prstGeom>
          <a:noFill/>
        </p:spPr>
        <p:txBody>
          <a:bodyPr wrap="square" rtlCol="0">
            <a:spAutoFit/>
          </a:bodyPr>
          <a:lstStyle/>
          <a:p>
            <a:pPr algn="ctr"/>
            <a:r>
              <a:rPr lang="en-GB" sz="4000" b="1" i="1" dirty="0" smtClean="0">
                <a:solidFill>
                  <a:srgbClr val="808080"/>
                </a:solidFill>
              </a:rPr>
              <a:t>Every life in prison transformed.</a:t>
            </a:r>
            <a:endParaRPr lang="en-GB" sz="4000" b="1" i="1" dirty="0">
              <a:solidFill>
                <a:srgbClr val="808080"/>
              </a:solidFill>
            </a:endParaRPr>
          </a:p>
        </p:txBody>
      </p:sp>
    </p:spTree>
    <p:extLst>
      <p:ext uri="{BB962C8B-B14F-4D97-AF65-F5344CB8AC3E}">
        <p14:creationId xmlns:p14="http://schemas.microsoft.com/office/powerpoint/2010/main" val="157663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848" y="1988841"/>
            <a:ext cx="4038600" cy="3312368"/>
          </a:xfrm>
        </p:spPr>
        <p:txBody>
          <a:bodyPr>
            <a:normAutofit/>
          </a:bodyPr>
          <a:lstStyle/>
          <a:p>
            <a:pPr marL="0" indent="0">
              <a:buNone/>
            </a:pPr>
            <a:r>
              <a:rPr lang="en-GB" sz="1800" dirty="0"/>
              <a:t>We recognise that the </a:t>
            </a:r>
            <a:r>
              <a:rPr lang="en-GB" sz="1800" i="1" dirty="0"/>
              <a:t>Sycamore Tree </a:t>
            </a:r>
            <a:r>
              <a:rPr lang="en-GB" sz="1800" dirty="0"/>
              <a:t>course is one tool that we can offer men and women in prison as they do the hard work of turning their lives around. </a:t>
            </a:r>
          </a:p>
          <a:p>
            <a:pPr marL="0" indent="0">
              <a:buNone/>
            </a:pPr>
            <a:r>
              <a:rPr lang="en-GB" sz="1800" dirty="0"/>
              <a:t>The journey of desistance is a life-long one, with many challenges and barriers to overcome, but so much of the feedback we receive shows that this course is a powerful and transformative moment on that journey for many learners.</a:t>
            </a:r>
            <a:endParaRPr lang="en-GB" sz="1800"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5845"/>
          <a:stretch/>
        </p:blipFill>
        <p:spPr>
          <a:xfrm>
            <a:off x="609601" y="1935457"/>
            <a:ext cx="3664243" cy="3293743"/>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040" y="3410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F567A"/>
                </a:solidFill>
                <a:latin typeface="+mj-lt"/>
                <a:ea typeface="+mj-ea"/>
                <a:cs typeface="+mj-cs"/>
              </a:defRPr>
            </a:lvl1pPr>
          </a:lstStyle>
          <a:p>
            <a:r>
              <a:rPr lang="en-GB" b="1" dirty="0" smtClean="0"/>
              <a:t>Sycamore Tree</a:t>
            </a:r>
            <a:endParaRPr lang="en-GB" b="1" dirty="0"/>
          </a:p>
        </p:txBody>
      </p:sp>
    </p:spTree>
    <p:extLst>
      <p:ext uri="{BB962C8B-B14F-4D97-AF65-F5344CB8AC3E}">
        <p14:creationId xmlns:p14="http://schemas.microsoft.com/office/powerpoint/2010/main" val="213857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b="1" dirty="0"/>
              <a:t>Connect with us</a:t>
            </a:r>
            <a:endParaRPr lang="en-GB" dirty="0"/>
          </a:p>
        </p:txBody>
      </p:sp>
      <p:sp>
        <p:nvSpPr>
          <p:cNvPr id="3" name="Content Placeholder 2"/>
          <p:cNvSpPr>
            <a:spLocks noGrp="1"/>
          </p:cNvSpPr>
          <p:nvPr>
            <p:ph sz="half" idx="1"/>
          </p:nvPr>
        </p:nvSpPr>
        <p:spPr>
          <a:xfrm>
            <a:off x="749424" y="1772815"/>
            <a:ext cx="4038600" cy="3744417"/>
          </a:xfrm>
        </p:spPr>
        <p:txBody>
          <a:bodyPr>
            <a:normAutofit/>
          </a:bodyPr>
          <a:lstStyle/>
          <a:p>
            <a:pPr marL="0" indent="0">
              <a:spcBef>
                <a:spcPts val="0"/>
              </a:spcBef>
              <a:spcAft>
                <a:spcPts val="1200"/>
              </a:spcAft>
              <a:buNone/>
            </a:pPr>
            <a:r>
              <a:rPr lang="en-GB" sz="2000" dirty="0" smtClean="0"/>
              <a:t>Sign up to receive our regular newsletters and appeals by post or email, through our website.</a:t>
            </a:r>
            <a:endParaRPr lang="en-GB" sz="2000" dirty="0" smtClean="0"/>
          </a:p>
          <a:p>
            <a:pPr marL="0" indent="0">
              <a:spcBef>
                <a:spcPts val="0"/>
              </a:spcBef>
              <a:spcAft>
                <a:spcPts val="1200"/>
              </a:spcAft>
              <a:buNone/>
            </a:pPr>
            <a:r>
              <a:rPr lang="en-GB" sz="2000" dirty="0" smtClean="0"/>
              <a:t>Contact </a:t>
            </a:r>
            <a:r>
              <a:rPr lang="en-GB" sz="2000" dirty="0" smtClean="0"/>
              <a:t>our Support Office:</a:t>
            </a:r>
          </a:p>
          <a:p>
            <a:pPr marL="457200" lvl="1" indent="0">
              <a:spcBef>
                <a:spcPts val="0"/>
              </a:spcBef>
              <a:spcAft>
                <a:spcPts val="1200"/>
              </a:spcAft>
              <a:buNone/>
            </a:pPr>
            <a:r>
              <a:rPr lang="en-GB" sz="2000" dirty="0" smtClean="0"/>
              <a:t>020 7799 2500</a:t>
            </a:r>
          </a:p>
          <a:p>
            <a:pPr marL="457200" lvl="1" indent="0">
              <a:spcBef>
                <a:spcPts val="0"/>
              </a:spcBef>
              <a:spcAft>
                <a:spcPts val="1200"/>
              </a:spcAft>
              <a:buNone/>
            </a:pPr>
            <a:r>
              <a:rPr lang="en-GB" sz="2000" dirty="0" smtClean="0">
                <a:hlinkClick r:id="rId2"/>
              </a:rPr>
              <a:t>info@prisonfellowship.org.uk</a:t>
            </a:r>
            <a:r>
              <a:rPr lang="en-GB" sz="2000" dirty="0" smtClean="0"/>
              <a:t> </a:t>
            </a:r>
          </a:p>
          <a:p>
            <a:pPr marL="457200" lvl="1" indent="0">
              <a:spcBef>
                <a:spcPts val="0"/>
              </a:spcBef>
              <a:spcAft>
                <a:spcPts val="1200"/>
              </a:spcAft>
              <a:buNone/>
            </a:pPr>
            <a:endParaRPr lang="en-GB" sz="2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1309" y="2531368"/>
            <a:ext cx="609600" cy="6096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309" y="3971528"/>
            <a:ext cx="609600" cy="609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309" y="3251448"/>
            <a:ext cx="609600" cy="609600"/>
          </a:xfrm>
          <a:prstGeom prst="rect">
            <a:avLst/>
          </a:prstGeom>
        </p:spPr>
      </p:pic>
      <p:sp>
        <p:nvSpPr>
          <p:cNvPr id="8" name="TextBox 7"/>
          <p:cNvSpPr txBox="1"/>
          <p:nvPr/>
        </p:nvSpPr>
        <p:spPr>
          <a:xfrm>
            <a:off x="5943397" y="2531368"/>
            <a:ext cx="2664296" cy="1938992"/>
          </a:xfrm>
          <a:prstGeom prst="rect">
            <a:avLst/>
          </a:prstGeom>
          <a:noFill/>
        </p:spPr>
        <p:txBody>
          <a:bodyPr wrap="square" rtlCol="0">
            <a:spAutoFit/>
          </a:bodyPr>
          <a:lstStyle/>
          <a:p>
            <a:pPr>
              <a:spcAft>
                <a:spcPts val="600"/>
              </a:spcAft>
            </a:pPr>
            <a:r>
              <a:rPr lang="en-GB" sz="2000" dirty="0" err="1" smtClean="0">
                <a:solidFill>
                  <a:schemeClr val="tx1">
                    <a:lumMod val="65000"/>
                    <a:lumOff val="35000"/>
                  </a:schemeClr>
                </a:solidFill>
              </a:rPr>
              <a:t>Pfenglandwales</a:t>
            </a:r>
            <a:endParaRPr lang="en-GB" sz="2000" dirty="0" smtClean="0">
              <a:solidFill>
                <a:schemeClr val="tx1">
                  <a:lumMod val="65000"/>
                  <a:lumOff val="35000"/>
                </a:schemeClr>
              </a:solidFill>
            </a:endParaRPr>
          </a:p>
          <a:p>
            <a:pPr>
              <a:spcAft>
                <a:spcPts val="600"/>
              </a:spcAft>
            </a:pPr>
            <a:endParaRPr lang="en-GB" sz="2000" dirty="0">
              <a:solidFill>
                <a:schemeClr val="tx1">
                  <a:lumMod val="65000"/>
                  <a:lumOff val="35000"/>
                </a:schemeClr>
              </a:solidFill>
            </a:endParaRPr>
          </a:p>
          <a:p>
            <a:pPr>
              <a:spcAft>
                <a:spcPts val="600"/>
              </a:spcAft>
            </a:pPr>
            <a:r>
              <a:rPr lang="en-GB" sz="2000" dirty="0" smtClean="0">
                <a:solidFill>
                  <a:schemeClr val="tx1">
                    <a:lumMod val="65000"/>
                    <a:lumOff val="35000"/>
                  </a:schemeClr>
                </a:solidFill>
              </a:rPr>
              <a:t>@</a:t>
            </a:r>
            <a:r>
              <a:rPr lang="en-GB" sz="2000" dirty="0" err="1" smtClean="0">
                <a:solidFill>
                  <a:schemeClr val="tx1">
                    <a:lumMod val="65000"/>
                    <a:lumOff val="35000"/>
                  </a:schemeClr>
                </a:solidFill>
              </a:rPr>
              <a:t>PFenglandwales</a:t>
            </a:r>
            <a:endParaRPr lang="en-GB" sz="2000" dirty="0">
              <a:solidFill>
                <a:schemeClr val="tx1">
                  <a:lumMod val="65000"/>
                  <a:lumOff val="35000"/>
                </a:schemeClr>
              </a:solidFill>
            </a:endParaRPr>
          </a:p>
          <a:p>
            <a:pPr>
              <a:spcAft>
                <a:spcPts val="600"/>
              </a:spcAft>
            </a:pPr>
            <a:endParaRPr lang="en-GB" sz="2000" dirty="0" smtClean="0">
              <a:solidFill>
                <a:schemeClr val="tx1">
                  <a:lumMod val="65000"/>
                  <a:lumOff val="35000"/>
                </a:schemeClr>
              </a:solidFill>
            </a:endParaRPr>
          </a:p>
          <a:p>
            <a:pPr>
              <a:spcAft>
                <a:spcPts val="600"/>
              </a:spcAft>
            </a:pPr>
            <a:r>
              <a:rPr lang="en-GB" sz="2000" dirty="0" err="1" smtClean="0">
                <a:solidFill>
                  <a:schemeClr val="tx1">
                    <a:lumMod val="65000"/>
                    <a:lumOff val="35000"/>
                  </a:schemeClr>
                </a:solidFill>
              </a:rPr>
              <a:t>PFenglandwales</a:t>
            </a:r>
            <a:endParaRPr lang="en-GB" sz="2000" dirty="0">
              <a:solidFill>
                <a:schemeClr val="tx1">
                  <a:lumMod val="65000"/>
                  <a:lumOff val="35000"/>
                </a:schemeClr>
              </a:solidFill>
            </a:endParaRPr>
          </a:p>
        </p:txBody>
      </p:sp>
      <p:sp>
        <p:nvSpPr>
          <p:cNvPr id="10" name="Content Placeholder 2"/>
          <p:cNvSpPr txBox="1">
            <a:spLocks/>
          </p:cNvSpPr>
          <p:nvPr/>
        </p:nvSpPr>
        <p:spPr>
          <a:xfrm>
            <a:off x="5004048" y="1772816"/>
            <a:ext cx="3675653" cy="5928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sz="2000" dirty="0" smtClean="0">
                <a:hlinkClick r:id="rId6"/>
              </a:rPr>
              <a:t>www.prisonfellowship.org.uk</a:t>
            </a:r>
            <a:r>
              <a:rPr lang="en-GB" sz="2000" dirty="0" smtClean="0"/>
              <a:t> </a:t>
            </a:r>
            <a:endParaRPr lang="en-GB" sz="2000" dirty="0"/>
          </a:p>
        </p:txBody>
      </p:sp>
    </p:spTree>
    <p:extLst>
      <p:ext uri="{BB962C8B-B14F-4D97-AF65-F5344CB8AC3E}">
        <p14:creationId xmlns:p14="http://schemas.microsoft.com/office/powerpoint/2010/main" val="323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2448272"/>
          </a:xfrm>
        </p:spPr>
        <p:txBody>
          <a:bodyPr>
            <a:normAutofit fontScale="90000"/>
          </a:bodyPr>
          <a:lstStyle/>
          <a:p>
            <a:pPr>
              <a:spcAft>
                <a:spcPts val="600"/>
              </a:spcAft>
              <a:defRPr/>
            </a:pPr>
            <a:r>
              <a:rPr lang="en-GB" b="1" dirty="0">
                <a:solidFill>
                  <a:srgbClr val="9AC440"/>
                </a:solidFill>
              </a:rPr>
              <a:t>Our Mission</a:t>
            </a:r>
            <a:br>
              <a:rPr lang="en-GB" b="1" dirty="0">
                <a:solidFill>
                  <a:srgbClr val="9AC440"/>
                </a:solidFill>
              </a:rPr>
            </a:br>
            <a:r>
              <a:rPr lang="en-GB" sz="4000" dirty="0">
                <a:solidFill>
                  <a:schemeClr val="tx1">
                    <a:lumMod val="85000"/>
                    <a:lumOff val="15000"/>
                  </a:schemeClr>
                </a:solidFill>
              </a:rPr>
              <a:t>To show Christ’s love to prisoners by coming alongside them and supporting them</a:t>
            </a:r>
            <a:r>
              <a:rPr lang="en-GB" sz="4000" dirty="0" smtClean="0">
                <a:solidFill>
                  <a:schemeClr val="tx1">
                    <a:lumMod val="85000"/>
                    <a:lumOff val="15000"/>
                  </a:schemeClr>
                </a:solidFill>
              </a:rPr>
              <a:t>.</a:t>
            </a:r>
            <a:endParaRPr lang="en-GB" sz="4000" dirty="0"/>
          </a:p>
        </p:txBody>
      </p:sp>
    </p:spTree>
    <p:extLst>
      <p:ext uri="{BB962C8B-B14F-4D97-AF65-F5344CB8AC3E}">
        <p14:creationId xmlns:p14="http://schemas.microsoft.com/office/powerpoint/2010/main" val="314689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PF works</a:t>
            </a:r>
            <a:endParaRPr lang="en-GB" b="1" dirty="0"/>
          </a:p>
        </p:txBody>
      </p:sp>
      <p:sp>
        <p:nvSpPr>
          <p:cNvPr id="3" name="Content Placeholder 2"/>
          <p:cNvSpPr>
            <a:spLocks noGrp="1"/>
          </p:cNvSpPr>
          <p:nvPr>
            <p:ph sz="half" idx="1"/>
          </p:nvPr>
        </p:nvSpPr>
        <p:spPr>
          <a:xfrm>
            <a:off x="605408" y="1600201"/>
            <a:ext cx="4038600" cy="3989040"/>
          </a:xfrm>
        </p:spPr>
        <p:txBody>
          <a:bodyPr>
            <a:normAutofit/>
          </a:bodyPr>
          <a:lstStyle/>
          <a:p>
            <a:pPr marL="0" indent="0">
              <a:buNone/>
            </a:pPr>
            <a:r>
              <a:rPr lang="en-GB" sz="2200" dirty="0"/>
              <a:t>Prison Fellowship E&amp;W has been active for nearly </a:t>
            </a:r>
            <a:r>
              <a:rPr lang="en-GB" sz="2200" b="1" dirty="0"/>
              <a:t>40 years</a:t>
            </a:r>
            <a:r>
              <a:rPr lang="en-GB" sz="2200" dirty="0"/>
              <a:t>.</a:t>
            </a:r>
          </a:p>
          <a:p>
            <a:pPr marL="0" indent="0">
              <a:buNone/>
            </a:pPr>
            <a:r>
              <a:rPr lang="en-GB" sz="2200" dirty="0"/>
              <a:t>We have over </a:t>
            </a:r>
            <a:r>
              <a:rPr lang="en-GB" sz="2200" b="1" dirty="0" smtClean="0"/>
              <a:t>2,500 </a:t>
            </a:r>
            <a:r>
              <a:rPr lang="en-GB" sz="2200" b="1" dirty="0"/>
              <a:t>volunteers </a:t>
            </a:r>
            <a:r>
              <a:rPr lang="en-GB" sz="2200" dirty="0"/>
              <a:t>across England and Wales, connected in a network of Local Groups.</a:t>
            </a:r>
          </a:p>
          <a:p>
            <a:pPr marL="0" indent="0">
              <a:buNone/>
            </a:pPr>
            <a:r>
              <a:rPr lang="en-GB" sz="2200" dirty="0"/>
              <a:t>We are currently involved with </a:t>
            </a:r>
            <a:r>
              <a:rPr lang="en-GB" sz="2200" b="1" dirty="0"/>
              <a:t>98%</a:t>
            </a:r>
            <a:r>
              <a:rPr lang="en-GB" sz="2200" dirty="0"/>
              <a:t> of the prisons in England and Wales (118 of 120</a:t>
            </a:r>
            <a:r>
              <a:rPr lang="en-GB" sz="2200" dirty="0" smtClean="0"/>
              <a:t>).</a:t>
            </a:r>
            <a:endParaRPr lang="en-GB" sz="2200"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2603" r="19176"/>
          <a:stretch/>
        </p:blipFill>
        <p:spPr>
          <a:xfrm>
            <a:off x="5004048" y="1484784"/>
            <a:ext cx="3537613" cy="3960440"/>
          </a:xfrm>
        </p:spPr>
      </p:pic>
    </p:spTree>
    <p:extLst>
      <p:ext uri="{BB962C8B-B14F-4D97-AF65-F5344CB8AC3E}">
        <p14:creationId xmlns:p14="http://schemas.microsoft.com/office/powerpoint/2010/main" val="148182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Programmes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936" y="1921694"/>
            <a:ext cx="2654300" cy="1143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284984"/>
            <a:ext cx="3944112" cy="11643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36" y="3489842"/>
            <a:ext cx="2921000" cy="96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1871402"/>
            <a:ext cx="3133344" cy="1243584"/>
          </a:xfrm>
          <a:prstGeom prst="rect">
            <a:avLst/>
          </a:prstGeom>
        </p:spPr>
      </p:pic>
    </p:spTree>
    <p:extLst>
      <p:ext uri="{BB962C8B-B14F-4D97-AF65-F5344CB8AC3E}">
        <p14:creationId xmlns:p14="http://schemas.microsoft.com/office/powerpoint/2010/main" val="207365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86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Sycamore Tree</a:t>
            </a:r>
            <a:endParaRPr lang="en-GB" b="1" dirty="0"/>
          </a:p>
        </p:txBody>
      </p:sp>
      <p:sp>
        <p:nvSpPr>
          <p:cNvPr id="3" name="Content Placeholder 2"/>
          <p:cNvSpPr>
            <a:spLocks noGrp="1"/>
          </p:cNvSpPr>
          <p:nvPr>
            <p:ph idx="1"/>
          </p:nvPr>
        </p:nvSpPr>
        <p:spPr>
          <a:xfrm>
            <a:off x="683568" y="1844823"/>
            <a:ext cx="7776864" cy="3672409"/>
          </a:xfrm>
        </p:spPr>
        <p:txBody>
          <a:bodyPr>
            <a:normAutofit/>
          </a:bodyPr>
          <a:lstStyle/>
          <a:p>
            <a:pPr lvl="0"/>
            <a:r>
              <a:rPr lang="en-GB" sz="2200" b="1" dirty="0">
                <a:solidFill>
                  <a:srgbClr val="9AC440"/>
                </a:solidFill>
              </a:rPr>
              <a:t>Sycamore Tree </a:t>
            </a:r>
            <a:r>
              <a:rPr lang="en-GB" sz="2200" dirty="0">
                <a:solidFill>
                  <a:prstClr val="black"/>
                </a:solidFill>
              </a:rPr>
              <a:t>is a course about restorative justice and victim </a:t>
            </a:r>
            <a:r>
              <a:rPr lang="en-GB" sz="2200" dirty="0" smtClean="0">
                <a:solidFill>
                  <a:prstClr val="black"/>
                </a:solidFill>
              </a:rPr>
              <a:t>awareness that takes place in prisons over six sessions, using the </a:t>
            </a:r>
            <a:r>
              <a:rPr lang="en-GB" sz="2200" dirty="0">
                <a:solidFill>
                  <a:prstClr val="black"/>
                </a:solidFill>
              </a:rPr>
              <a:t>biblical restorative story of </a:t>
            </a:r>
            <a:r>
              <a:rPr lang="en-GB" sz="2200" dirty="0" err="1">
                <a:solidFill>
                  <a:prstClr val="black"/>
                </a:solidFill>
              </a:rPr>
              <a:t>Zacchaeus</a:t>
            </a:r>
            <a:r>
              <a:rPr lang="en-GB" sz="2200" dirty="0" smtClean="0">
                <a:solidFill>
                  <a:prstClr val="black"/>
                </a:solidFill>
              </a:rPr>
              <a:t>.</a:t>
            </a:r>
            <a:endParaRPr lang="en-GB" sz="2200" dirty="0">
              <a:solidFill>
                <a:prstClr val="black"/>
              </a:solidFill>
            </a:endParaRPr>
          </a:p>
          <a:p>
            <a:pPr lvl="0"/>
            <a:r>
              <a:rPr lang="en-GB" sz="2200" dirty="0">
                <a:solidFill>
                  <a:prstClr val="black"/>
                </a:solidFill>
              </a:rPr>
              <a:t>The programme develops offenders’ understanding of the impact of their crime upon others and upon </a:t>
            </a:r>
            <a:r>
              <a:rPr lang="en-GB" sz="2200" dirty="0" smtClean="0">
                <a:solidFill>
                  <a:prstClr val="black"/>
                </a:solidFill>
              </a:rPr>
              <a:t>themselves.</a:t>
            </a:r>
            <a:endParaRPr lang="en-GB" sz="2200" dirty="0">
              <a:solidFill>
                <a:prstClr val="black"/>
              </a:solidFill>
            </a:endParaRPr>
          </a:p>
          <a:p>
            <a:r>
              <a:rPr lang="en-GB" sz="2200" dirty="0">
                <a:solidFill>
                  <a:prstClr val="black"/>
                </a:solidFill>
              </a:rPr>
              <a:t>PF volunteers, motivated by their Christian faith, deliver the </a:t>
            </a:r>
            <a:r>
              <a:rPr lang="en-GB" sz="2200" dirty="0" smtClean="0">
                <a:solidFill>
                  <a:prstClr val="black"/>
                </a:solidFill>
              </a:rPr>
              <a:t>programme. </a:t>
            </a:r>
            <a:r>
              <a:rPr lang="en-GB" sz="2200" dirty="0" smtClean="0">
                <a:solidFill>
                  <a:prstClr val="black"/>
                </a:solidFill>
              </a:rPr>
              <a:t>The Tutor always has a teaching qualification.</a:t>
            </a:r>
            <a:endParaRPr lang="en-GB" sz="2200" dirty="0">
              <a:solidFill>
                <a:prstClr val="black"/>
              </a:solidFill>
            </a:endParaRPr>
          </a:p>
          <a:p>
            <a:pPr lvl="0"/>
            <a:r>
              <a:rPr lang="en-GB" sz="2200" dirty="0" smtClean="0">
                <a:solidFill>
                  <a:prstClr val="black"/>
                </a:solidFill>
              </a:rPr>
              <a:t>The programme is accredited by Gateway </a:t>
            </a:r>
            <a:r>
              <a:rPr lang="en-GB" sz="2200" dirty="0">
                <a:solidFill>
                  <a:prstClr val="black"/>
                </a:solidFill>
              </a:rPr>
              <a:t>Qualifications and </a:t>
            </a:r>
            <a:r>
              <a:rPr lang="en-GB" sz="2200" dirty="0" err="1" smtClean="0">
                <a:solidFill>
                  <a:prstClr val="black"/>
                </a:solidFill>
              </a:rPr>
              <a:t>Ofqual</a:t>
            </a:r>
            <a:r>
              <a:rPr lang="en-GB" sz="2200" dirty="0" smtClean="0">
                <a:solidFill>
                  <a:prstClr val="black"/>
                </a:solidFill>
              </a:rPr>
              <a:t>.</a:t>
            </a:r>
            <a:endParaRPr lang="en-GB" sz="2200" dirty="0">
              <a:solidFill>
                <a:prstClr val="black"/>
              </a:solidFill>
            </a:endParaRPr>
          </a:p>
        </p:txBody>
      </p:sp>
    </p:spTree>
    <p:extLst>
      <p:ext uri="{BB962C8B-B14F-4D97-AF65-F5344CB8AC3E}">
        <p14:creationId xmlns:p14="http://schemas.microsoft.com/office/powerpoint/2010/main" val="83630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848" y="1988841"/>
            <a:ext cx="4038600" cy="3312368"/>
          </a:xfrm>
        </p:spPr>
        <p:txBody>
          <a:bodyPr>
            <a:normAutofit/>
          </a:bodyPr>
          <a:lstStyle/>
          <a:p>
            <a:pPr marL="0" indent="0">
              <a:buNone/>
            </a:pPr>
            <a:r>
              <a:rPr lang="en-GB" sz="2200" dirty="0" smtClean="0"/>
              <a:t>“It’s made me look at myself, what kind of person I am. I want to change.”</a:t>
            </a:r>
          </a:p>
          <a:p>
            <a:pPr marL="0" indent="0">
              <a:buNone/>
            </a:pPr>
            <a:endParaRPr lang="en-GB" sz="2200" dirty="0"/>
          </a:p>
          <a:p>
            <a:pPr marL="0" indent="0">
              <a:buNone/>
            </a:pPr>
            <a:r>
              <a:rPr lang="en-GB" sz="2200" dirty="0" smtClean="0"/>
              <a:t>“</a:t>
            </a:r>
            <a:r>
              <a:rPr lang="en-GB" sz="2200" i="1" dirty="0" smtClean="0"/>
              <a:t>Sycamore Tree </a:t>
            </a:r>
            <a:r>
              <a:rPr lang="en-GB" sz="2200" dirty="0" smtClean="0"/>
              <a:t>has massively opened my eyes and I realise what pain and suffering I caused to other people. I won’t hurt people again</a:t>
            </a:r>
            <a:r>
              <a:rPr lang="en-GB" sz="2200" dirty="0" smtClean="0"/>
              <a:t>.”</a:t>
            </a:r>
            <a:endParaRPr lang="en-GB" sz="2200" dirty="0" smtClean="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1028" r="27724"/>
          <a:stretch/>
        </p:blipFill>
        <p:spPr>
          <a:xfrm>
            <a:off x="821432" y="1988840"/>
            <a:ext cx="3511145" cy="3240360"/>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040" y="3410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F567A"/>
                </a:solidFill>
                <a:latin typeface="+mj-lt"/>
                <a:ea typeface="+mj-ea"/>
                <a:cs typeface="+mj-cs"/>
              </a:defRPr>
            </a:lvl1pPr>
          </a:lstStyle>
          <a:p>
            <a:r>
              <a:rPr lang="en-GB" b="1" dirty="0" smtClean="0"/>
              <a:t>Sycamore Tree</a:t>
            </a:r>
            <a:endParaRPr lang="en-GB" b="1" dirty="0"/>
          </a:p>
        </p:txBody>
      </p:sp>
    </p:spTree>
    <p:extLst>
      <p:ext uri="{BB962C8B-B14F-4D97-AF65-F5344CB8AC3E}">
        <p14:creationId xmlns:p14="http://schemas.microsoft.com/office/powerpoint/2010/main" val="160796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86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Sycamore Tree</a:t>
            </a:r>
            <a:endParaRPr lang="en-GB" b="1" dirty="0"/>
          </a:p>
        </p:txBody>
      </p:sp>
      <p:sp>
        <p:nvSpPr>
          <p:cNvPr id="3" name="Content Placeholder 2"/>
          <p:cNvSpPr>
            <a:spLocks noGrp="1"/>
          </p:cNvSpPr>
          <p:nvPr>
            <p:ph idx="1"/>
          </p:nvPr>
        </p:nvSpPr>
        <p:spPr>
          <a:xfrm>
            <a:off x="683568" y="1762125"/>
            <a:ext cx="7776864" cy="3672409"/>
          </a:xfrm>
        </p:spPr>
        <p:txBody>
          <a:bodyPr>
            <a:noAutofit/>
          </a:bodyPr>
          <a:lstStyle/>
          <a:p>
            <a:pPr marL="0" indent="0">
              <a:buNone/>
            </a:pPr>
            <a:r>
              <a:rPr lang="en-GB" sz="1600" dirty="0"/>
              <a:t>An evaluation of Prison Fellowship’s Sycamore Tree Programme was undertaken by Sheffield Hallam University in 2009. The study took psychometric evaluations from 5,000 prisoners taking the course between 2005 and 2009. 13% of the overall sample were women and 17% were young offenders.</a:t>
            </a:r>
          </a:p>
          <a:p>
            <a:pPr marL="0" indent="0">
              <a:buNone/>
            </a:pPr>
            <a:r>
              <a:rPr lang="en-GB" sz="1400" dirty="0"/>
              <a:t> </a:t>
            </a:r>
          </a:p>
          <a:p>
            <a:pPr marL="0" indent="0">
              <a:buNone/>
            </a:pPr>
            <a:r>
              <a:rPr lang="en-GB" sz="1400" b="1" dirty="0"/>
              <a:t>The evaluation found that:</a:t>
            </a:r>
          </a:p>
          <a:p>
            <a:r>
              <a:rPr lang="en-GB" sz="1400" dirty="0"/>
              <a:t>Across the whole sample (5,000 prisoners) there were significant positive attitudinal changes that were statistically associated with completion of the programme;</a:t>
            </a:r>
          </a:p>
          <a:p>
            <a:r>
              <a:rPr lang="en-GB" sz="1400" dirty="0"/>
              <a:t>The positive attitudinal changes were associated with all groups of prisoners and all institutional categories;</a:t>
            </a:r>
          </a:p>
          <a:p>
            <a:r>
              <a:rPr lang="en-GB" sz="1400" dirty="0"/>
              <a:t>Both male and female prisoners demonstrated an increased awareness of the impact of their actions </a:t>
            </a:r>
            <a:r>
              <a:rPr lang="en-GB" sz="1400" dirty="0" smtClean="0"/>
              <a:t>on victims, as </a:t>
            </a:r>
            <a:r>
              <a:rPr lang="en-GB" sz="1400" dirty="0"/>
              <a:t>well as a reduced anticipation of reoffending;</a:t>
            </a:r>
          </a:p>
          <a:p>
            <a:pPr marL="0" indent="0">
              <a:buNone/>
            </a:pPr>
            <a:r>
              <a:rPr lang="en-GB" sz="1400" dirty="0" smtClean="0"/>
              <a:t>[</a:t>
            </a:r>
            <a:r>
              <a:rPr lang="en-GB" sz="1400" i="1" dirty="0"/>
              <a:t>An evaluation of the Sycamore Tree programme</a:t>
            </a:r>
            <a:r>
              <a:rPr lang="en-GB" sz="1400" dirty="0"/>
              <a:t>, August 2009, Hallam Centre for Community Justice: Sheffield Hallam University </a:t>
            </a:r>
            <a:r>
              <a:rPr lang="en-GB" sz="1400" dirty="0" smtClean="0"/>
              <a:t>]</a:t>
            </a:r>
            <a:endParaRPr lang="en-GB" sz="1400" dirty="0"/>
          </a:p>
        </p:txBody>
      </p:sp>
    </p:spTree>
    <p:extLst>
      <p:ext uri="{BB962C8B-B14F-4D97-AF65-F5344CB8AC3E}">
        <p14:creationId xmlns:p14="http://schemas.microsoft.com/office/powerpoint/2010/main" val="234607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86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Sycamore Tree</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9279335"/>
              </p:ext>
            </p:extLst>
          </p:nvPr>
        </p:nvGraphicFramePr>
        <p:xfrm>
          <a:off x="684212" y="2271000"/>
          <a:ext cx="7775575" cy="3160360"/>
        </p:xfrm>
        <a:graphic>
          <a:graphicData uri="http://schemas.openxmlformats.org/drawingml/2006/table">
            <a:tbl>
              <a:tblPr firstRow="1" bandRow="1">
                <a:tableStyleId>{F5AB1C69-6EDB-4FF4-983F-18BD219EF322}</a:tableStyleId>
              </a:tblPr>
              <a:tblGrid>
                <a:gridCol w="2159596">
                  <a:extLst>
                    <a:ext uri="{9D8B030D-6E8A-4147-A177-3AD203B41FA5}">
                      <a16:colId xmlns:a16="http://schemas.microsoft.com/office/drawing/2014/main" val="4202807363"/>
                    </a:ext>
                  </a:extLst>
                </a:gridCol>
                <a:gridCol w="1440160">
                  <a:extLst>
                    <a:ext uri="{9D8B030D-6E8A-4147-A177-3AD203B41FA5}">
                      <a16:colId xmlns:a16="http://schemas.microsoft.com/office/drawing/2014/main" val="3628073590"/>
                    </a:ext>
                  </a:extLst>
                </a:gridCol>
                <a:gridCol w="1584176">
                  <a:extLst>
                    <a:ext uri="{9D8B030D-6E8A-4147-A177-3AD203B41FA5}">
                      <a16:colId xmlns:a16="http://schemas.microsoft.com/office/drawing/2014/main" val="3915156558"/>
                    </a:ext>
                  </a:extLst>
                </a:gridCol>
                <a:gridCol w="1224136">
                  <a:extLst>
                    <a:ext uri="{9D8B030D-6E8A-4147-A177-3AD203B41FA5}">
                      <a16:colId xmlns:a16="http://schemas.microsoft.com/office/drawing/2014/main" val="2778274838"/>
                    </a:ext>
                  </a:extLst>
                </a:gridCol>
                <a:gridCol w="1367507">
                  <a:extLst>
                    <a:ext uri="{9D8B030D-6E8A-4147-A177-3AD203B41FA5}">
                      <a16:colId xmlns:a16="http://schemas.microsoft.com/office/drawing/2014/main" val="295170352"/>
                    </a:ext>
                  </a:extLst>
                </a:gridCol>
              </a:tblGrid>
              <a:tr h="640080">
                <a:tc>
                  <a:txBody>
                    <a:bodyPr/>
                    <a:lstStyle/>
                    <a:p>
                      <a:r>
                        <a:rPr lang="en-GB" sz="1600" dirty="0" smtClean="0"/>
                        <a:t>Dimensions</a:t>
                      </a:r>
                      <a:endParaRPr lang="en-GB" sz="1600" dirty="0"/>
                    </a:p>
                  </a:txBody>
                  <a:tcPr/>
                </a:tc>
                <a:tc>
                  <a:txBody>
                    <a:bodyPr/>
                    <a:lstStyle/>
                    <a:p>
                      <a:r>
                        <a:rPr lang="en-GB" sz="1600" dirty="0" smtClean="0"/>
                        <a:t>Pre Scores</a:t>
                      </a:r>
                      <a:endParaRPr lang="en-GB" sz="1600" dirty="0"/>
                    </a:p>
                  </a:txBody>
                  <a:tcPr/>
                </a:tc>
                <a:tc>
                  <a:txBody>
                    <a:bodyPr/>
                    <a:lstStyle/>
                    <a:p>
                      <a:r>
                        <a:rPr lang="en-GB" sz="1600" dirty="0" smtClean="0"/>
                        <a:t>Post Scores</a:t>
                      </a:r>
                      <a:endParaRPr lang="en-GB" sz="1600" dirty="0"/>
                    </a:p>
                  </a:txBody>
                  <a:tcPr/>
                </a:tc>
                <a:tc>
                  <a:txBody>
                    <a:bodyPr/>
                    <a:lstStyle/>
                    <a:p>
                      <a:r>
                        <a:rPr lang="en-GB" sz="1600" dirty="0" smtClean="0"/>
                        <a:t>Sig.</a:t>
                      </a:r>
                      <a:endParaRPr lang="en-GB" sz="1600" dirty="0"/>
                    </a:p>
                  </a:txBody>
                  <a:tcPr/>
                </a:tc>
                <a:tc>
                  <a:txBody>
                    <a:bodyPr/>
                    <a:lstStyle/>
                    <a:p>
                      <a:r>
                        <a:rPr lang="en-GB" sz="1600" dirty="0" smtClean="0"/>
                        <a:t>Evidence of Change</a:t>
                      </a:r>
                      <a:endParaRPr lang="en-GB" sz="1600" dirty="0"/>
                    </a:p>
                  </a:txBody>
                  <a:tcPr/>
                </a:tc>
                <a:extLst>
                  <a:ext uri="{0D108BD9-81ED-4DB2-BD59-A6C34878D82A}">
                    <a16:rowId xmlns:a16="http://schemas.microsoft.com/office/drawing/2014/main" val="3108188160"/>
                  </a:ext>
                </a:extLst>
              </a:tr>
              <a:tr h="368032">
                <a:tc>
                  <a:txBody>
                    <a:bodyPr/>
                    <a:lstStyle/>
                    <a:p>
                      <a:r>
                        <a:rPr lang="en-GB" sz="1400" dirty="0" smtClean="0"/>
                        <a:t>G Score – general attitude</a:t>
                      </a:r>
                      <a:endParaRPr lang="en-GB" sz="1400" dirty="0"/>
                    </a:p>
                  </a:txBody>
                  <a:tcPr/>
                </a:tc>
                <a:tc>
                  <a:txBody>
                    <a:bodyPr/>
                    <a:lstStyle/>
                    <a:p>
                      <a:r>
                        <a:rPr lang="en-GB" sz="1400" dirty="0" smtClean="0"/>
                        <a:t>36.02</a:t>
                      </a:r>
                      <a:endParaRPr lang="en-GB" sz="1400" dirty="0"/>
                    </a:p>
                  </a:txBody>
                  <a:tcPr/>
                </a:tc>
                <a:tc>
                  <a:txBody>
                    <a:bodyPr/>
                    <a:lstStyle/>
                    <a:p>
                      <a:r>
                        <a:rPr lang="en-GB" sz="1400" dirty="0" smtClean="0"/>
                        <a:t>31.46</a:t>
                      </a:r>
                      <a:endParaRPr lang="en-GB" sz="1400" dirty="0"/>
                    </a:p>
                  </a:txBody>
                  <a:tcPr/>
                </a:tc>
                <a:tc>
                  <a:txBody>
                    <a:bodyPr/>
                    <a:lstStyle/>
                    <a:p>
                      <a:r>
                        <a:rPr lang="en-GB" sz="1400" dirty="0" smtClean="0"/>
                        <a:t>0.00</a:t>
                      </a:r>
                      <a:endParaRPr lang="en-GB" sz="1400" dirty="0"/>
                    </a:p>
                  </a:txBody>
                  <a:tcPr/>
                </a:tc>
                <a:tc>
                  <a:txBody>
                    <a:bodyPr/>
                    <a:lstStyle/>
                    <a:p>
                      <a:r>
                        <a:rPr lang="en-GB" sz="1400" dirty="0" smtClean="0"/>
                        <a:t>Yes</a:t>
                      </a:r>
                      <a:endParaRPr lang="en-GB" sz="1400" dirty="0"/>
                    </a:p>
                  </a:txBody>
                  <a:tcPr/>
                </a:tc>
                <a:extLst>
                  <a:ext uri="{0D108BD9-81ED-4DB2-BD59-A6C34878D82A}">
                    <a16:rowId xmlns:a16="http://schemas.microsoft.com/office/drawing/2014/main" val="3053521669"/>
                  </a:ext>
                </a:extLst>
              </a:tr>
              <a:tr h="576064">
                <a:tc>
                  <a:txBody>
                    <a:bodyPr/>
                    <a:lstStyle/>
                    <a:p>
                      <a:r>
                        <a:rPr lang="en-GB" sz="1400" dirty="0" smtClean="0"/>
                        <a:t>A Score – Anticipation of future offending</a:t>
                      </a:r>
                      <a:endParaRPr lang="en-GB" sz="1400" dirty="0"/>
                    </a:p>
                  </a:txBody>
                  <a:tcPr/>
                </a:tc>
                <a:tc>
                  <a:txBody>
                    <a:bodyPr/>
                    <a:lstStyle/>
                    <a:p>
                      <a:r>
                        <a:rPr lang="en-GB" sz="1400" dirty="0" smtClean="0"/>
                        <a:t>11.90</a:t>
                      </a:r>
                      <a:endParaRPr lang="en-GB" sz="1400" dirty="0"/>
                    </a:p>
                  </a:txBody>
                  <a:tcPr/>
                </a:tc>
                <a:tc>
                  <a:txBody>
                    <a:bodyPr/>
                    <a:lstStyle/>
                    <a:p>
                      <a:r>
                        <a:rPr lang="en-GB" sz="1400" dirty="0" smtClean="0"/>
                        <a:t>10.77</a:t>
                      </a:r>
                      <a:endParaRPr lang="en-GB" sz="1400" dirty="0"/>
                    </a:p>
                  </a:txBody>
                  <a:tcPr/>
                </a:tc>
                <a:tc>
                  <a:txBody>
                    <a:bodyPr/>
                    <a:lstStyle/>
                    <a:p>
                      <a:r>
                        <a:rPr lang="en-GB" sz="1400" dirty="0" smtClean="0"/>
                        <a:t>0.00</a:t>
                      </a:r>
                      <a:endParaRPr lang="en-GB" sz="1400" dirty="0"/>
                    </a:p>
                  </a:txBody>
                  <a:tcPr/>
                </a:tc>
                <a:tc>
                  <a:txBody>
                    <a:bodyPr/>
                    <a:lstStyle/>
                    <a:p>
                      <a:r>
                        <a:rPr lang="en-GB" sz="1400" dirty="0" smtClean="0"/>
                        <a:t>Yes</a:t>
                      </a:r>
                      <a:endParaRPr lang="en-GB" sz="1400" dirty="0"/>
                    </a:p>
                  </a:txBody>
                  <a:tcPr/>
                </a:tc>
                <a:extLst>
                  <a:ext uri="{0D108BD9-81ED-4DB2-BD59-A6C34878D82A}">
                    <a16:rowId xmlns:a16="http://schemas.microsoft.com/office/drawing/2014/main" val="2922060584"/>
                  </a:ext>
                </a:extLst>
              </a:tr>
              <a:tr h="360040">
                <a:tc>
                  <a:txBody>
                    <a:bodyPr/>
                    <a:lstStyle/>
                    <a:p>
                      <a:r>
                        <a:rPr lang="en-GB" sz="1400" dirty="0" smtClean="0"/>
                        <a:t>V Score – Victim empathy</a:t>
                      </a:r>
                    </a:p>
                  </a:txBody>
                  <a:tcPr/>
                </a:tc>
                <a:tc>
                  <a:txBody>
                    <a:bodyPr/>
                    <a:lstStyle/>
                    <a:p>
                      <a:r>
                        <a:rPr lang="en-GB" sz="1400" dirty="0" smtClean="0"/>
                        <a:t>5.23</a:t>
                      </a:r>
                      <a:endParaRPr lang="en-GB" sz="1400" dirty="0"/>
                    </a:p>
                  </a:txBody>
                  <a:tcPr/>
                </a:tc>
                <a:tc>
                  <a:txBody>
                    <a:bodyPr/>
                    <a:lstStyle/>
                    <a:p>
                      <a:r>
                        <a:rPr lang="en-GB" sz="1400" dirty="0" smtClean="0"/>
                        <a:t>4.44</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0.00</a:t>
                      </a:r>
                    </a:p>
                  </a:txBody>
                  <a:tcPr/>
                </a:tc>
                <a:tc>
                  <a:txBody>
                    <a:bodyPr/>
                    <a:lstStyle/>
                    <a:p>
                      <a:r>
                        <a:rPr lang="en-GB" sz="1400" dirty="0" smtClean="0"/>
                        <a:t>Yes</a:t>
                      </a:r>
                      <a:endParaRPr lang="en-GB" sz="1400" dirty="0"/>
                    </a:p>
                  </a:txBody>
                  <a:tcPr/>
                </a:tc>
                <a:extLst>
                  <a:ext uri="{0D108BD9-81ED-4DB2-BD59-A6C34878D82A}">
                    <a16:rowId xmlns:a16="http://schemas.microsoft.com/office/drawing/2014/main" val="960368845"/>
                  </a:ext>
                </a:extLst>
              </a:tr>
              <a:tr h="576064">
                <a:tc>
                  <a:txBody>
                    <a:bodyPr/>
                    <a:lstStyle/>
                    <a:p>
                      <a:r>
                        <a:rPr lang="en-GB" sz="1400" dirty="0" smtClean="0"/>
                        <a:t>E Score – Evaluation of crime as worthwhile</a:t>
                      </a:r>
                      <a:endParaRPr lang="en-GB" sz="1400" dirty="0"/>
                    </a:p>
                  </a:txBody>
                  <a:tcPr/>
                </a:tc>
                <a:tc>
                  <a:txBody>
                    <a:bodyPr/>
                    <a:lstStyle/>
                    <a:p>
                      <a:r>
                        <a:rPr lang="en-GB" sz="1400" dirty="0" smtClean="0"/>
                        <a:t>9.37</a:t>
                      </a:r>
                      <a:endParaRPr lang="en-GB" sz="1400" dirty="0"/>
                    </a:p>
                  </a:txBody>
                  <a:tcPr/>
                </a:tc>
                <a:tc>
                  <a:txBody>
                    <a:bodyPr/>
                    <a:lstStyle/>
                    <a:p>
                      <a:r>
                        <a:rPr lang="en-GB" sz="1400" dirty="0" smtClean="0"/>
                        <a:t>7.72</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0.00</a:t>
                      </a:r>
                    </a:p>
                  </a:txBody>
                  <a:tcPr/>
                </a:tc>
                <a:tc>
                  <a:txBody>
                    <a:bodyPr/>
                    <a:lstStyle/>
                    <a:p>
                      <a:r>
                        <a:rPr lang="en-GB" sz="1400" dirty="0" smtClean="0"/>
                        <a:t>Yes</a:t>
                      </a:r>
                      <a:endParaRPr lang="en-GB" sz="1400" dirty="0"/>
                    </a:p>
                  </a:txBody>
                  <a:tcPr/>
                </a:tc>
                <a:extLst>
                  <a:ext uri="{0D108BD9-81ED-4DB2-BD59-A6C34878D82A}">
                    <a16:rowId xmlns:a16="http://schemas.microsoft.com/office/drawing/2014/main" val="220155255"/>
                  </a:ext>
                </a:extLst>
              </a:tr>
              <a:tr h="640080">
                <a:tc>
                  <a:txBody>
                    <a:bodyPr/>
                    <a:lstStyle/>
                    <a:p>
                      <a:r>
                        <a:rPr lang="en-GB" sz="1400" dirty="0" smtClean="0"/>
                        <a:t>P Score – Problem</a:t>
                      </a:r>
                      <a:r>
                        <a:rPr lang="en-GB" sz="1400" baseline="0" dirty="0" smtClean="0"/>
                        <a:t> inventory</a:t>
                      </a:r>
                      <a:endParaRPr lang="en-GB" sz="1400" dirty="0"/>
                    </a:p>
                  </a:txBody>
                  <a:tcPr/>
                </a:tc>
                <a:tc>
                  <a:txBody>
                    <a:bodyPr/>
                    <a:lstStyle/>
                    <a:p>
                      <a:r>
                        <a:rPr lang="en-GB" sz="1400" dirty="0" smtClean="0"/>
                        <a:t>25.27</a:t>
                      </a:r>
                      <a:endParaRPr lang="en-GB" sz="1400" dirty="0"/>
                    </a:p>
                  </a:txBody>
                  <a:tcPr/>
                </a:tc>
                <a:tc>
                  <a:txBody>
                    <a:bodyPr/>
                    <a:lstStyle/>
                    <a:p>
                      <a:r>
                        <a:rPr lang="en-GB" sz="1400" dirty="0" smtClean="0"/>
                        <a:t>23.13</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0.00</a:t>
                      </a:r>
                    </a:p>
                  </a:txBody>
                  <a:tcPr/>
                </a:tc>
                <a:tc>
                  <a:txBody>
                    <a:bodyPr/>
                    <a:lstStyle/>
                    <a:p>
                      <a:r>
                        <a:rPr lang="en-GB" sz="1400" dirty="0" smtClean="0"/>
                        <a:t>Yes</a:t>
                      </a:r>
                      <a:endParaRPr lang="en-GB" sz="1400" dirty="0"/>
                    </a:p>
                  </a:txBody>
                  <a:tcPr/>
                </a:tc>
                <a:extLst>
                  <a:ext uri="{0D108BD9-81ED-4DB2-BD59-A6C34878D82A}">
                    <a16:rowId xmlns:a16="http://schemas.microsoft.com/office/drawing/2014/main" val="1313737286"/>
                  </a:ext>
                </a:extLst>
              </a:tr>
            </a:tbl>
          </a:graphicData>
        </a:graphic>
      </p:graphicFrame>
      <p:sp>
        <p:nvSpPr>
          <p:cNvPr id="5" name="TextBox 4"/>
          <p:cNvSpPr txBox="1"/>
          <p:nvPr/>
        </p:nvSpPr>
        <p:spPr>
          <a:xfrm>
            <a:off x="684212" y="1742263"/>
            <a:ext cx="5832648" cy="369332"/>
          </a:xfrm>
          <a:prstGeom prst="rect">
            <a:avLst/>
          </a:prstGeom>
          <a:noFill/>
        </p:spPr>
        <p:txBody>
          <a:bodyPr wrap="square" rtlCol="0">
            <a:spAutoFit/>
          </a:bodyPr>
          <a:lstStyle/>
          <a:p>
            <a:r>
              <a:rPr lang="en-GB" i="1" dirty="0" smtClean="0"/>
              <a:t>Overall Attitudinal Change – Whole Sample</a:t>
            </a:r>
            <a:endParaRPr lang="en-GB" i="1" dirty="0"/>
          </a:p>
        </p:txBody>
      </p:sp>
    </p:spTree>
    <p:extLst>
      <p:ext uri="{BB962C8B-B14F-4D97-AF65-F5344CB8AC3E}">
        <p14:creationId xmlns:p14="http://schemas.microsoft.com/office/powerpoint/2010/main" val="35770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8640"/>
            <a:ext cx="17621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Sycamore Tree</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248680"/>
            <a:ext cx="6518681" cy="3340560"/>
          </a:xfrm>
          <a:prstGeom prst="rect">
            <a:avLst/>
          </a:prstGeom>
        </p:spPr>
      </p:pic>
      <p:sp>
        <p:nvSpPr>
          <p:cNvPr id="8" name="TextBox 7"/>
          <p:cNvSpPr txBox="1"/>
          <p:nvPr/>
        </p:nvSpPr>
        <p:spPr>
          <a:xfrm>
            <a:off x="684212" y="1742263"/>
            <a:ext cx="5832648" cy="369332"/>
          </a:xfrm>
          <a:prstGeom prst="rect">
            <a:avLst/>
          </a:prstGeom>
          <a:noFill/>
        </p:spPr>
        <p:txBody>
          <a:bodyPr wrap="square" rtlCol="0">
            <a:spAutoFit/>
          </a:bodyPr>
          <a:lstStyle/>
          <a:p>
            <a:r>
              <a:rPr lang="en-GB" i="1" dirty="0"/>
              <a:t>Attitudinal shifts in V-Scale and A-Scale by Gender</a:t>
            </a:r>
          </a:p>
        </p:txBody>
      </p:sp>
    </p:spTree>
    <p:extLst>
      <p:ext uri="{BB962C8B-B14F-4D97-AF65-F5344CB8AC3E}">
        <p14:creationId xmlns:p14="http://schemas.microsoft.com/office/powerpoint/2010/main" val="295655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426</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Our Mission To show Christ’s love to prisoners by coming alongside them and supporting them.</vt:lpstr>
      <vt:lpstr>How PF works</vt:lpstr>
      <vt:lpstr>Programmes</vt:lpstr>
      <vt:lpstr>Sycamore Tree</vt:lpstr>
      <vt:lpstr>PowerPoint Presentation</vt:lpstr>
      <vt:lpstr>Sycamore Tree</vt:lpstr>
      <vt:lpstr>Sycamore Tree</vt:lpstr>
      <vt:lpstr>Sycamore Tree</vt:lpstr>
      <vt:lpstr>PowerPoint Presentation</vt:lpstr>
      <vt:lpstr>Connect with us</vt:lpstr>
    </vt:vector>
  </TitlesOfParts>
  <Company>IRIS Hosted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Fiona Koefoed</cp:lastModifiedBy>
  <cp:revision>41</cp:revision>
  <dcterms:created xsi:type="dcterms:W3CDTF">2017-09-29T11:44:29Z</dcterms:created>
  <dcterms:modified xsi:type="dcterms:W3CDTF">2018-09-04T11:36:12Z</dcterms:modified>
</cp:coreProperties>
</file>