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32"/>
  </p:notesMasterIdLst>
  <p:handoutMasterIdLst>
    <p:handoutMasterId r:id="rId33"/>
  </p:handoutMasterIdLst>
  <p:sldIdLst>
    <p:sldId id="357" r:id="rId2"/>
    <p:sldId id="323" r:id="rId3"/>
    <p:sldId id="353" r:id="rId4"/>
    <p:sldId id="356" r:id="rId5"/>
    <p:sldId id="331" r:id="rId6"/>
    <p:sldId id="325" r:id="rId7"/>
    <p:sldId id="329" r:id="rId8"/>
    <p:sldId id="330" r:id="rId9"/>
    <p:sldId id="336" r:id="rId10"/>
    <p:sldId id="337" r:id="rId11"/>
    <p:sldId id="338" r:id="rId12"/>
    <p:sldId id="340" r:id="rId13"/>
    <p:sldId id="341" r:id="rId14"/>
    <p:sldId id="342" r:id="rId15"/>
    <p:sldId id="346" r:id="rId16"/>
    <p:sldId id="333" r:id="rId17"/>
    <p:sldId id="348" r:id="rId18"/>
    <p:sldId id="334" r:id="rId19"/>
    <p:sldId id="332" r:id="rId20"/>
    <p:sldId id="354" r:id="rId21"/>
    <p:sldId id="350" r:id="rId22"/>
    <p:sldId id="344" r:id="rId23"/>
    <p:sldId id="355" r:id="rId24"/>
    <p:sldId id="351" r:id="rId25"/>
    <p:sldId id="349" r:id="rId26"/>
    <p:sldId id="324" r:id="rId27"/>
    <p:sldId id="339" r:id="rId28"/>
    <p:sldId id="326" r:id="rId29"/>
    <p:sldId id="327" r:id="rId30"/>
    <p:sldId id="328" r:id="rId31"/>
  </p:sldIdLst>
  <p:sldSz cx="9144000" cy="6858000" type="screen4x3"/>
  <p:notesSz cx="6858000" cy="9872663"/>
  <p:embeddedFontLst>
    <p:embeddedFont>
      <p:font typeface="Calibri" panose="020F0502020204030204" pitchFamily="34" charset="0"/>
      <p:regular r:id="rId34"/>
      <p:bold r:id="rId35"/>
      <p:italic r:id="rId36"/>
      <p:boldItalic r:id="rId3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109">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764" autoAdjust="0"/>
    <p:restoredTop sz="80611" autoAdjust="0"/>
  </p:normalViewPr>
  <p:slideViewPr>
    <p:cSldViewPr snapToGrid="0">
      <p:cViewPr>
        <p:scale>
          <a:sx n="85" d="100"/>
          <a:sy n="85" d="100"/>
        </p:scale>
        <p:origin x="-288" y="-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62" d="100"/>
          <a:sy n="62" d="100"/>
        </p:scale>
        <p:origin x="-2040" y="-72"/>
      </p:cViewPr>
      <p:guideLst>
        <p:guide orient="horz" pos="3109"/>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4.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2547" cy="49418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3852" y="0"/>
            <a:ext cx="2972547" cy="494186"/>
          </a:xfrm>
          <a:prstGeom prst="rect">
            <a:avLst/>
          </a:prstGeom>
        </p:spPr>
        <p:txBody>
          <a:bodyPr vert="horz" lIns="91440" tIns="45720" rIns="91440" bIns="45720" rtlCol="0"/>
          <a:lstStyle>
            <a:lvl1pPr algn="r">
              <a:defRPr sz="1200"/>
            </a:lvl1pPr>
          </a:lstStyle>
          <a:p>
            <a:fld id="{E4CDBC21-D482-4787-86FC-F7A61681E056}" type="datetimeFigureOut">
              <a:rPr lang="en-GB" smtClean="0"/>
              <a:t>09/09/2018</a:t>
            </a:fld>
            <a:endParaRPr lang="en-GB"/>
          </a:p>
        </p:txBody>
      </p:sp>
      <p:sp>
        <p:nvSpPr>
          <p:cNvPr id="4" name="Footer Placeholder 3"/>
          <p:cNvSpPr>
            <a:spLocks noGrp="1"/>
          </p:cNvSpPr>
          <p:nvPr>
            <p:ph type="ftr" sz="quarter" idx="2"/>
          </p:nvPr>
        </p:nvSpPr>
        <p:spPr>
          <a:xfrm>
            <a:off x="0" y="9376899"/>
            <a:ext cx="2972547" cy="49418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3852" y="9376899"/>
            <a:ext cx="2972547" cy="494185"/>
          </a:xfrm>
          <a:prstGeom prst="rect">
            <a:avLst/>
          </a:prstGeom>
        </p:spPr>
        <p:txBody>
          <a:bodyPr vert="horz" lIns="91440" tIns="45720" rIns="91440" bIns="45720" rtlCol="0" anchor="b"/>
          <a:lstStyle>
            <a:lvl1pPr algn="r">
              <a:defRPr sz="1200"/>
            </a:lvl1pPr>
          </a:lstStyle>
          <a:p>
            <a:fld id="{721DA9D8-247B-4170-9980-69C7E21DCD24}" type="slidenum">
              <a:rPr lang="en-GB" smtClean="0"/>
              <a:t>‹#›</a:t>
            </a:fld>
            <a:endParaRPr lang="en-GB"/>
          </a:p>
        </p:txBody>
      </p:sp>
    </p:spTree>
    <p:extLst>
      <p:ext uri="{BB962C8B-B14F-4D97-AF65-F5344CB8AC3E}">
        <p14:creationId xmlns:p14="http://schemas.microsoft.com/office/powerpoint/2010/main" val="23550617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2547" cy="49418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3852" y="0"/>
            <a:ext cx="2972547" cy="494186"/>
          </a:xfrm>
          <a:prstGeom prst="rect">
            <a:avLst/>
          </a:prstGeom>
        </p:spPr>
        <p:txBody>
          <a:bodyPr vert="horz" lIns="91440" tIns="45720" rIns="91440" bIns="45720" rtlCol="0"/>
          <a:lstStyle>
            <a:lvl1pPr algn="r">
              <a:defRPr sz="1200"/>
            </a:lvl1pPr>
          </a:lstStyle>
          <a:p>
            <a:fld id="{0CF01F2C-A053-44D0-BDE0-598182A9B590}" type="datetimeFigureOut">
              <a:rPr lang="en-GB" smtClean="0"/>
              <a:t>09/09/2018</a:t>
            </a:fld>
            <a:endParaRPr lang="en-GB"/>
          </a:p>
        </p:txBody>
      </p:sp>
      <p:sp>
        <p:nvSpPr>
          <p:cNvPr id="4" name="Slide Image Placeholder 3"/>
          <p:cNvSpPr>
            <a:spLocks noGrp="1" noRot="1" noChangeAspect="1"/>
          </p:cNvSpPr>
          <p:nvPr>
            <p:ph type="sldImg" idx="2"/>
          </p:nvPr>
        </p:nvSpPr>
        <p:spPr>
          <a:xfrm>
            <a:off x="960438" y="739775"/>
            <a:ext cx="4937125" cy="3703638"/>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480" y="4689239"/>
            <a:ext cx="5487041" cy="444293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76899"/>
            <a:ext cx="2972547" cy="49418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3852" y="9376899"/>
            <a:ext cx="2972547" cy="494185"/>
          </a:xfrm>
          <a:prstGeom prst="rect">
            <a:avLst/>
          </a:prstGeom>
        </p:spPr>
        <p:txBody>
          <a:bodyPr vert="horz" lIns="91440" tIns="45720" rIns="91440" bIns="45720" rtlCol="0" anchor="b"/>
          <a:lstStyle>
            <a:lvl1pPr algn="r">
              <a:defRPr sz="1200"/>
            </a:lvl1pPr>
          </a:lstStyle>
          <a:p>
            <a:fld id="{FBD7ABFF-C453-4A24-8B0F-391974929C88}" type="slidenum">
              <a:rPr lang="en-GB" smtClean="0"/>
              <a:t>‹#›</a:t>
            </a:fld>
            <a:endParaRPr lang="en-GB"/>
          </a:p>
        </p:txBody>
      </p:sp>
    </p:spTree>
    <p:extLst>
      <p:ext uri="{BB962C8B-B14F-4D97-AF65-F5344CB8AC3E}">
        <p14:creationId xmlns:p14="http://schemas.microsoft.com/office/powerpoint/2010/main" val="31831369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 want to present,</a:t>
            </a:r>
            <a:r>
              <a:rPr lang="en-GB" baseline="0" dirty="0"/>
              <a:t> or remind you of, </a:t>
            </a:r>
            <a:r>
              <a:rPr lang="en-GB" baseline="0" dirty="0" smtClean="0"/>
              <a:t>statements </a:t>
            </a:r>
            <a:r>
              <a:rPr lang="en-GB" baseline="0" dirty="0"/>
              <a:t>of ethical principles. The trouble with </a:t>
            </a:r>
            <a:r>
              <a:rPr lang="en-GB" baseline="0" dirty="0" smtClean="0"/>
              <a:t>such statements </a:t>
            </a:r>
            <a:r>
              <a:rPr lang="en-GB" baseline="0" dirty="0"/>
              <a:t>is that when </a:t>
            </a:r>
            <a:r>
              <a:rPr lang="en-GB" baseline="0" dirty="0" err="1" smtClean="0"/>
              <a:t>they’rewritten</a:t>
            </a:r>
            <a:r>
              <a:rPr lang="en-GB" baseline="0" dirty="0" smtClean="0"/>
              <a:t> </a:t>
            </a:r>
            <a:r>
              <a:rPr lang="en-GB" baseline="0" dirty="0"/>
              <a:t>down it all seems obvious. We’re good people. Why wouldn’t we do this? So  I also want to discuss the real-world challenges, the real world reasons why we wouldn’t or don’t do this; because if we don’t actually imagine it in practice, we are ill-equipped  to turn to it in practice when the time comes. </a:t>
            </a:r>
            <a:endParaRPr lang="en-GB" dirty="0"/>
          </a:p>
        </p:txBody>
      </p:sp>
      <p:sp>
        <p:nvSpPr>
          <p:cNvPr id="4" name="Slide Number Placeholder 3"/>
          <p:cNvSpPr>
            <a:spLocks noGrp="1"/>
          </p:cNvSpPr>
          <p:nvPr>
            <p:ph type="sldNum" sz="quarter" idx="10"/>
          </p:nvPr>
        </p:nvSpPr>
        <p:spPr/>
        <p:txBody>
          <a:bodyPr/>
          <a:lstStyle/>
          <a:p>
            <a:fld id="{FBD7ABFF-C453-4A24-8B0F-391974929C88}" type="slidenum">
              <a:rPr lang="en-GB" smtClean="0"/>
              <a:t>3</a:t>
            </a:fld>
            <a:endParaRPr lang="en-GB"/>
          </a:p>
        </p:txBody>
      </p:sp>
    </p:spTree>
    <p:extLst>
      <p:ext uri="{BB962C8B-B14F-4D97-AF65-F5344CB8AC3E}">
        <p14:creationId xmlns:p14="http://schemas.microsoft.com/office/powerpoint/2010/main" val="7229425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are</a:t>
            </a:r>
            <a:r>
              <a:rPr lang="en-GB" baseline="0" dirty="0"/>
              <a:t> some things which are definitely unethical. And there are some where there is genuine dilemma about what is best in specific circumstances.</a:t>
            </a:r>
          </a:p>
          <a:p>
            <a:endParaRPr lang="en-GB" baseline="0" dirty="0"/>
          </a:p>
          <a:p>
            <a:endParaRPr lang="en-GB" baseline="0" dirty="0"/>
          </a:p>
        </p:txBody>
      </p:sp>
      <p:sp>
        <p:nvSpPr>
          <p:cNvPr id="4" name="Slide Number Placeholder 3"/>
          <p:cNvSpPr>
            <a:spLocks noGrp="1"/>
          </p:cNvSpPr>
          <p:nvPr>
            <p:ph type="sldNum" sz="quarter" idx="10"/>
          </p:nvPr>
        </p:nvSpPr>
        <p:spPr/>
        <p:txBody>
          <a:bodyPr/>
          <a:lstStyle/>
          <a:p>
            <a:fld id="{FBD7ABFF-C453-4A24-8B0F-391974929C88}" type="slidenum">
              <a:rPr lang="en-GB" smtClean="0"/>
              <a:t>13</a:t>
            </a:fld>
            <a:endParaRPr lang="en-GB"/>
          </a:p>
        </p:txBody>
      </p:sp>
    </p:spTree>
    <p:extLst>
      <p:ext uri="{BB962C8B-B14F-4D97-AF65-F5344CB8AC3E}">
        <p14:creationId xmlns:p14="http://schemas.microsoft.com/office/powerpoint/2010/main" val="1590383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moving on to ethics in practice:</a:t>
            </a:r>
          </a:p>
          <a:p>
            <a:endParaRPr lang="en-GB" dirty="0"/>
          </a:p>
          <a:p>
            <a:endParaRPr lang="en-GB" dirty="0"/>
          </a:p>
        </p:txBody>
      </p:sp>
      <p:sp>
        <p:nvSpPr>
          <p:cNvPr id="4" name="Slide Number Placeholder 3"/>
          <p:cNvSpPr>
            <a:spLocks noGrp="1"/>
          </p:cNvSpPr>
          <p:nvPr>
            <p:ph type="sldNum" sz="quarter" idx="10"/>
          </p:nvPr>
        </p:nvSpPr>
        <p:spPr/>
        <p:txBody>
          <a:bodyPr/>
          <a:lstStyle/>
          <a:p>
            <a:fld id="{FBD7ABFF-C453-4A24-8B0F-391974929C88}" type="slidenum">
              <a:rPr lang="en-GB" smtClean="0"/>
              <a:t>14</a:t>
            </a:fld>
            <a:endParaRPr lang="en-GB"/>
          </a:p>
        </p:txBody>
      </p:sp>
    </p:spTree>
    <p:extLst>
      <p:ext uri="{BB962C8B-B14F-4D97-AF65-F5344CB8AC3E}">
        <p14:creationId xmlns:p14="http://schemas.microsoft.com/office/powerpoint/2010/main" val="5030703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BD7ABFF-C453-4A24-8B0F-391974929C88}" type="slidenum">
              <a:rPr lang="en-GB" smtClean="0"/>
              <a:t>15</a:t>
            </a:fld>
            <a:endParaRPr lang="en-GB"/>
          </a:p>
        </p:txBody>
      </p:sp>
    </p:spTree>
    <p:extLst>
      <p:ext uri="{BB962C8B-B14F-4D97-AF65-F5344CB8AC3E}">
        <p14:creationId xmlns:p14="http://schemas.microsoft.com/office/powerpoint/2010/main" val="24023820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Examples I have seen in my career. Some of them come from my personal practice. Most of them don’t. </a:t>
            </a:r>
          </a:p>
          <a:p>
            <a:r>
              <a:rPr lang="en-GB" b="1" dirty="0"/>
              <a:t>Laziness. </a:t>
            </a:r>
            <a:r>
              <a:rPr lang="en-GB" dirty="0"/>
              <a:t>A spreadsheet without a checksum column. An under-documented model. Models</a:t>
            </a:r>
            <a:r>
              <a:rPr lang="en-GB" baseline="0" dirty="0"/>
              <a:t>, data and documentation that are not filed systematically. Not checking with other stakeholders, or previous literature. Mostly things that are boring – other stuff is more fun to do. Perhaps better classed as ‘lack of diligence’</a:t>
            </a:r>
          </a:p>
          <a:p>
            <a:r>
              <a:rPr lang="en-GB" b="1" baseline="0" dirty="0"/>
              <a:t>Thoughtlessness </a:t>
            </a:r>
            <a:r>
              <a:rPr lang="en-GB" b="0" baseline="0" dirty="0"/>
              <a:t> Leaping to conclusions on data – correlation v causality, trends. Not thinking about the implications of data source, collection methods </a:t>
            </a:r>
            <a:r>
              <a:rPr lang="en-GB" b="0" baseline="0" dirty="0" err="1"/>
              <a:t>etc</a:t>
            </a:r>
            <a:r>
              <a:rPr lang="en-GB" b="0" baseline="0" dirty="0"/>
              <a:t> for validity and meaning of data. Accepting stated aims without thinking of alternatives, or what might be going on under the surface. Deciding on a method without thinking about alternatives and their consequences. Not thinking through analytical methods, not thinking through analytical findings, not thinking through implications. Another version of laziness – intellectual laziness. “Cognitive closure”</a:t>
            </a:r>
          </a:p>
          <a:p>
            <a:r>
              <a:rPr lang="en-GB" b="1" baseline="0" dirty="0"/>
              <a:t>Ignorance </a:t>
            </a:r>
            <a:r>
              <a:rPr lang="en-GB" b="0" baseline="0" dirty="0"/>
              <a:t>Not knowing what you don’t know, which can result in invalid statistical analysis, invalid modelling, inadequate data, inadequate stakeholder participation, wrong assumptions. Ignorance is more of a problem when coupled with arrogance – confident that you know enough. And laziness – can’t be bothered to find out.</a:t>
            </a:r>
          </a:p>
          <a:p>
            <a:r>
              <a:rPr lang="en-GB" b="1" baseline="0" dirty="0"/>
              <a:t>Arrogance </a:t>
            </a:r>
            <a:r>
              <a:rPr lang="en-GB" b="0" baseline="0" dirty="0"/>
              <a:t>Not challenging own ignorance. Not checking own results. Assuming counter-intuitive findings are due to interesting systems behaviour instead of your own errors</a:t>
            </a:r>
            <a:endParaRPr lang="en-GB" b="1"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GB" b="1" baseline="0" dirty="0"/>
              <a:t>Controlling </a:t>
            </a:r>
            <a:r>
              <a:rPr lang="en-GB" b="0" baseline="0" dirty="0"/>
              <a:t> Presenting your process and results as if they were the only possible approach and outcome, in order to force the clients hand. Taking the ‘expert’ role in order to silence other voices</a:t>
            </a:r>
            <a:endParaRPr lang="en-GB" b="1" baseline="0" dirty="0"/>
          </a:p>
          <a:p>
            <a:r>
              <a:rPr lang="en-GB" b="1" baseline="0" dirty="0"/>
              <a:t>Cowardice </a:t>
            </a:r>
            <a:r>
              <a:rPr lang="en-GB" b="0" baseline="0" dirty="0"/>
              <a:t>Failure to confront clients who want to make improper use of the models.  Avoiding stakeholders who might challenge the project. Tempering the presentation of results to avoid provoking clients. </a:t>
            </a:r>
          </a:p>
          <a:p>
            <a:r>
              <a:rPr lang="en-GB" b="1" baseline="0" dirty="0"/>
              <a:t>Putting own interest first </a:t>
            </a:r>
            <a:r>
              <a:rPr lang="en-GB" b="0" baseline="0" dirty="0"/>
              <a:t>Over-selling results so you look good. Choosing a method that suits you, so you can hold onto the work, instead of finding the best approach for the client. Using the results of one project to on-sell another. Not sharing results you don’t like. Not confessing to errors found after results have been presented. Not confessing to inexperience in case the client chooses somebody better.</a:t>
            </a:r>
          </a:p>
          <a:p>
            <a:r>
              <a:rPr lang="en-GB" b="0" baseline="0" dirty="0"/>
              <a:t>I’ve deliberately presented these in harsh terms. But actually, almost everybody succumbs to at least one of these now and then. And it is remarkable how much of it you can rationalise as legitimate compromise. </a:t>
            </a:r>
            <a:endParaRPr lang="en-GB" b="1" baseline="0" dirty="0"/>
          </a:p>
          <a:p>
            <a:endParaRPr lang="en-GB" b="1" dirty="0"/>
          </a:p>
        </p:txBody>
      </p:sp>
      <p:sp>
        <p:nvSpPr>
          <p:cNvPr id="4" name="Slide Number Placeholder 3"/>
          <p:cNvSpPr>
            <a:spLocks noGrp="1"/>
          </p:cNvSpPr>
          <p:nvPr>
            <p:ph type="sldNum" sz="quarter" idx="10"/>
          </p:nvPr>
        </p:nvSpPr>
        <p:spPr/>
        <p:txBody>
          <a:bodyPr/>
          <a:lstStyle/>
          <a:p>
            <a:fld id="{FBD7ABFF-C453-4A24-8B0F-391974929C88}" type="slidenum">
              <a:rPr lang="en-GB" smtClean="0"/>
              <a:t>16</a:t>
            </a:fld>
            <a:endParaRPr lang="en-GB"/>
          </a:p>
        </p:txBody>
      </p:sp>
    </p:spTree>
    <p:extLst>
      <p:ext uri="{BB962C8B-B14F-4D97-AF65-F5344CB8AC3E}">
        <p14:creationId xmlns:p14="http://schemas.microsoft.com/office/powerpoint/2010/main" val="23346873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BD7ABFF-C453-4A24-8B0F-391974929C88}" type="slidenum">
              <a:rPr lang="en-GB" smtClean="0"/>
              <a:t>17</a:t>
            </a:fld>
            <a:endParaRPr lang="en-GB"/>
          </a:p>
        </p:txBody>
      </p:sp>
    </p:spTree>
    <p:extLst>
      <p:ext uri="{BB962C8B-B14F-4D97-AF65-F5344CB8AC3E}">
        <p14:creationId xmlns:p14="http://schemas.microsoft.com/office/powerpoint/2010/main" val="16101859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a:t>
            </a:r>
            <a:r>
              <a:rPr lang="en-GB" baseline="0" dirty="0"/>
              <a:t> are the issues you will tend to find in the literature. They are the Big Questions that crop up across our lives. I’m not going to say much more about these, except to point out that many of the participative problem-structuring methods, and the community OR initiative grew out of the need to address these issues</a:t>
            </a:r>
            <a:endParaRPr lang="en-GB" dirty="0"/>
          </a:p>
        </p:txBody>
      </p:sp>
      <p:sp>
        <p:nvSpPr>
          <p:cNvPr id="4" name="Slide Number Placeholder 3"/>
          <p:cNvSpPr>
            <a:spLocks noGrp="1"/>
          </p:cNvSpPr>
          <p:nvPr>
            <p:ph type="sldNum" sz="quarter" idx="10"/>
          </p:nvPr>
        </p:nvSpPr>
        <p:spPr/>
        <p:txBody>
          <a:bodyPr/>
          <a:lstStyle/>
          <a:p>
            <a:fld id="{FBD7ABFF-C453-4A24-8B0F-391974929C88}" type="slidenum">
              <a:rPr lang="en-GB" smtClean="0"/>
              <a:t>18</a:t>
            </a:fld>
            <a:endParaRPr lang="en-GB"/>
          </a:p>
        </p:txBody>
      </p:sp>
    </p:spTree>
    <p:extLst>
      <p:ext uri="{BB962C8B-B14F-4D97-AF65-F5344CB8AC3E}">
        <p14:creationId xmlns:p14="http://schemas.microsoft.com/office/powerpoint/2010/main" val="1060496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next set of enemies is the connected, social and professional world we operate in. </a:t>
            </a:r>
          </a:p>
          <a:p>
            <a:r>
              <a:rPr lang="en-GB" b="1" dirty="0"/>
              <a:t>Contractual obligations: consultants or in-house practitioners </a:t>
            </a:r>
            <a:r>
              <a:rPr lang="en-GB" b="0" dirty="0"/>
              <a:t>Is</a:t>
            </a:r>
            <a:r>
              <a:rPr lang="en-GB" b="0" baseline="0" dirty="0"/>
              <a:t> your work on the side of good or evil? For most practitioners, you make a one-off decision on this when you join your employer. If you think they are evil, don’t join! But if you think they work on the whole on the side of good, you sign a contract with them, which doesn’t have a let-out – for external consultants, if your consultancy deems a company or project within its ethical guidelines, you will find it hard to refuse; and in-house, similarly. Civil servants sign up knowingly to do their best whatever party is in power, which some may think of as a pact with the devil – but it is a pact. In the private sector [dividends/prices; redundancies; risk management]. </a:t>
            </a:r>
          </a:p>
          <a:p>
            <a:r>
              <a:rPr lang="en-GB" b="1" baseline="0" dirty="0"/>
              <a:t>Managerial obligations: </a:t>
            </a:r>
            <a:r>
              <a:rPr lang="en-GB" b="0" baseline="0" dirty="0"/>
              <a:t> If you are leading a team, they become stakeholders in your decision-making. They may have different views on ethical practice from you – how much should you constrain each other? If you challenge a client for improper use of the modelling, will it be the team that bears the brunt of subsequent withdrawal of work? If you want somebody to have developmental experience, how far should you also be second-guessing and intervening in their work with the client; and if you don’t, is the client getting a second-class service</a:t>
            </a:r>
          </a:p>
          <a:p>
            <a:r>
              <a:rPr lang="en-GB" b="1" baseline="0" dirty="0"/>
              <a:t>Representational obligations: </a:t>
            </a:r>
            <a:r>
              <a:rPr lang="en-GB" b="0" baseline="0" dirty="0"/>
              <a:t>If you are representing your team, or your organisation, or your profession, how far can you put your personal values forward</a:t>
            </a:r>
          </a:p>
          <a:p>
            <a:r>
              <a:rPr lang="en-GB" b="1" baseline="0" dirty="0"/>
              <a:t>Time </a:t>
            </a:r>
            <a:r>
              <a:rPr lang="en-GB" b="0" baseline="0" dirty="0"/>
              <a:t> You only have a limited amount of time. You must decide where to draw the line between quick-and-dirty and as good as technically possible. How good is good enough? If you do more than good enough, are you in effect ‘stealing’ from the client, by providing a gold-plated service she doesn’t need. This is true of model design, of parameter choice, of data collection and validation, of consultation…</a:t>
            </a:r>
          </a:p>
          <a:p>
            <a:r>
              <a:rPr lang="en-GB" b="1" baseline="0" dirty="0"/>
              <a:t>Your client </a:t>
            </a:r>
            <a:r>
              <a:rPr lang="en-GB" b="0" baseline="0" dirty="0"/>
              <a:t>has only a limited amount of time. How much of it do you use consulting her? Detailing all the caveats? Ensuring she understands? It might be ideal always to have an expert; but the cost, the waiting time, the additional briefing needed for an outside, may be too much. It might be ideal to get further training for yourself, but the cost and the delay may not be affordable. If you take up other peoples’ time consulting them or getting information from them to further your client’s project, you are forcing them to respond to your client’s priorities instead of their own, and that is using up your client’s good will – how much of it can you use up? All these factors can cut back on data collection, understanding the context, stakeholder input, communication, testing, validation and general project quality and good practice.</a:t>
            </a:r>
          </a:p>
          <a:p>
            <a:r>
              <a:rPr lang="en-GB" b="1" baseline="0" dirty="0"/>
              <a:t>Organisational culture </a:t>
            </a:r>
            <a:r>
              <a:rPr lang="en-GB" b="0" baseline="0" dirty="0"/>
              <a:t>May be to have lots of training or very little. Lots of reflection and review or get on with the next job. Lots of consultation or very little. Lots of consideration about alternatives or very little. Writing up for the wider community or for those who come after you, or very little. If you go against organisational culture, you may also damage relationships, damage people’s willingness to work with you, damage the chances that they will see you as one of the team</a:t>
            </a:r>
          </a:p>
          <a:p>
            <a:r>
              <a:rPr lang="en-GB" b="1" baseline="0" dirty="0"/>
              <a:t>Relationships  </a:t>
            </a:r>
            <a:r>
              <a:rPr lang="en-GB" b="0" baseline="0" dirty="0"/>
              <a:t>I must speak for most practitioners when I say that good relationships are crucial to successful projects. Every one of us is working with other people, and our relationships are a mix of good practice, social behaviour and emotion. Good practice to respect them and their needs; natural to have some dependency; emotional ties of loyalty. So when your client, or your manager, says: do not explore that scenario because it will distract us from my focus; do not include that finding in your final report because it will lead people to doubt the rightness of the decision; do not speak to that stakeholder because their opinion is irrelevant; how much do you argue with them? How far are you willing to go above their head, or behind their back? Everyone you work with has all the imperfections that I described earlier. Everyone you work with is making judgement calls about all the same sorts of ethical issues – big world and little world – that you are. At what point does their borderline-unethical practice cross over the line and lead you to break that relationship. At what point does your disagreement with their judgement call lead you to disrespect their judgement and undermine them, or worse, to break that relationship altogether. </a:t>
            </a:r>
          </a:p>
          <a:p>
            <a:r>
              <a:rPr lang="en-GB" b="0" baseline="0" dirty="0"/>
              <a:t>And if the cost of breaking the relationship is no longer working with or for them, is that cost worth the benefit?</a:t>
            </a:r>
          </a:p>
          <a:p>
            <a:endParaRPr lang="en-GB" b="0" baseline="0" dirty="0"/>
          </a:p>
          <a:p>
            <a:endParaRPr lang="en-GB" b="0" baseline="0" dirty="0"/>
          </a:p>
        </p:txBody>
      </p:sp>
      <p:sp>
        <p:nvSpPr>
          <p:cNvPr id="4" name="Slide Number Placeholder 3"/>
          <p:cNvSpPr>
            <a:spLocks noGrp="1"/>
          </p:cNvSpPr>
          <p:nvPr>
            <p:ph type="sldNum" sz="quarter" idx="10"/>
          </p:nvPr>
        </p:nvSpPr>
        <p:spPr/>
        <p:txBody>
          <a:bodyPr/>
          <a:lstStyle/>
          <a:p>
            <a:fld id="{FBD7ABFF-C453-4A24-8B0F-391974929C88}" type="slidenum">
              <a:rPr lang="en-GB" smtClean="0"/>
              <a:t>19</a:t>
            </a:fld>
            <a:endParaRPr lang="en-GB"/>
          </a:p>
        </p:txBody>
      </p:sp>
    </p:spTree>
    <p:extLst>
      <p:ext uri="{BB962C8B-B14F-4D97-AF65-F5344CB8AC3E}">
        <p14:creationId xmlns:p14="http://schemas.microsoft.com/office/powerpoint/2010/main" val="34220594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Beyond the scope of this talk. </a:t>
            </a:r>
          </a:p>
        </p:txBody>
      </p:sp>
      <p:sp>
        <p:nvSpPr>
          <p:cNvPr id="4" name="Slide Number Placeholder 3"/>
          <p:cNvSpPr>
            <a:spLocks noGrp="1"/>
          </p:cNvSpPr>
          <p:nvPr>
            <p:ph type="sldNum" sz="quarter" idx="10"/>
          </p:nvPr>
        </p:nvSpPr>
        <p:spPr/>
        <p:txBody>
          <a:bodyPr/>
          <a:lstStyle/>
          <a:p>
            <a:fld id="{FBD7ABFF-C453-4A24-8B0F-391974929C88}" type="slidenum">
              <a:rPr lang="en-GB" smtClean="0"/>
              <a:t>20</a:t>
            </a:fld>
            <a:endParaRPr lang="en-GB"/>
          </a:p>
        </p:txBody>
      </p:sp>
    </p:spTree>
    <p:extLst>
      <p:ext uri="{BB962C8B-B14F-4D97-AF65-F5344CB8AC3E}">
        <p14:creationId xmlns:p14="http://schemas.microsoft.com/office/powerpoint/2010/main" val="4737356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BD7ABFF-C453-4A24-8B0F-391974929C88}" type="slidenum">
              <a:rPr lang="en-GB" smtClean="0"/>
              <a:t>21</a:t>
            </a:fld>
            <a:endParaRPr lang="en-GB"/>
          </a:p>
        </p:txBody>
      </p:sp>
    </p:spTree>
    <p:extLst>
      <p:ext uri="{BB962C8B-B14F-4D97-AF65-F5344CB8AC3E}">
        <p14:creationId xmlns:p14="http://schemas.microsoft.com/office/powerpoint/2010/main" val="5002244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BD7ABFF-C453-4A24-8B0F-391974929C88}" type="slidenum">
              <a:rPr lang="en-GB" smtClean="0"/>
              <a:t>22</a:t>
            </a:fld>
            <a:endParaRPr lang="en-GB"/>
          </a:p>
        </p:txBody>
      </p:sp>
    </p:spTree>
    <p:extLst>
      <p:ext uri="{BB962C8B-B14F-4D97-AF65-F5344CB8AC3E}">
        <p14:creationId xmlns:p14="http://schemas.microsoft.com/office/powerpoint/2010/main" val="14830764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For the first 50 years or so of O.R.’s existence there were no ethical statements. O.R. people are</a:t>
            </a:r>
            <a:r>
              <a:rPr lang="en-GB" baseline="0" dirty="0"/>
              <a:t> good people, who enter the profession to change the world for the better; why would you need them? Now: take your pick, not all aimed specifically at O.R., but many relevant to O.R. people.</a:t>
            </a:r>
            <a:endParaRPr lang="en-GB" dirty="0"/>
          </a:p>
        </p:txBody>
      </p:sp>
      <p:sp>
        <p:nvSpPr>
          <p:cNvPr id="4" name="Slide Number Placeholder 3"/>
          <p:cNvSpPr>
            <a:spLocks noGrp="1"/>
          </p:cNvSpPr>
          <p:nvPr>
            <p:ph type="sldNum" sz="quarter" idx="10"/>
          </p:nvPr>
        </p:nvSpPr>
        <p:spPr/>
        <p:txBody>
          <a:bodyPr/>
          <a:lstStyle/>
          <a:p>
            <a:fld id="{FBD7ABFF-C453-4A24-8B0F-391974929C88}" type="slidenum">
              <a:rPr lang="en-GB" smtClean="0"/>
              <a:t>5</a:t>
            </a:fld>
            <a:endParaRPr lang="en-GB"/>
          </a:p>
        </p:txBody>
      </p:sp>
    </p:spTree>
    <p:extLst>
      <p:ext uri="{BB962C8B-B14F-4D97-AF65-F5344CB8AC3E}">
        <p14:creationId xmlns:p14="http://schemas.microsoft.com/office/powerpoint/2010/main" val="31728761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BD7ABFF-C453-4A24-8B0F-391974929C88}" type="slidenum">
              <a:rPr lang="en-GB" smtClean="0"/>
              <a:t>23</a:t>
            </a:fld>
            <a:endParaRPr lang="en-GB"/>
          </a:p>
        </p:txBody>
      </p:sp>
    </p:spTree>
    <p:extLst>
      <p:ext uri="{BB962C8B-B14F-4D97-AF65-F5344CB8AC3E}">
        <p14:creationId xmlns:p14="http://schemas.microsoft.com/office/powerpoint/2010/main" val="13717944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BD7ABFF-C453-4A24-8B0F-391974929C88}" type="slidenum">
              <a:rPr lang="en-GB" smtClean="0"/>
              <a:t>24</a:t>
            </a:fld>
            <a:endParaRPr lang="en-GB"/>
          </a:p>
        </p:txBody>
      </p:sp>
    </p:spTree>
    <p:extLst>
      <p:ext uri="{BB962C8B-B14F-4D97-AF65-F5344CB8AC3E}">
        <p14:creationId xmlns:p14="http://schemas.microsoft.com/office/powerpoint/2010/main" val="24123679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93CF173-06E5-415D-BE0D-B220E90F3B4E}" type="slidenum">
              <a:rPr lang="en-GB" smtClean="0"/>
              <a:t>26</a:t>
            </a:fld>
            <a:endParaRPr lang="en-GB"/>
          </a:p>
        </p:txBody>
      </p:sp>
    </p:spTree>
    <p:extLst>
      <p:ext uri="{BB962C8B-B14F-4D97-AF65-F5344CB8AC3E}">
        <p14:creationId xmlns:p14="http://schemas.microsoft.com/office/powerpoint/2010/main" val="25741870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http://www.reuters.com/article/us-volkswagen-emissions-sentencing-idUSKCN1B51YP?utm_campaign=trueAnthem:+Trending+Content&amp;utm_content=59a05e9b04d301050bce8161&amp;utm_medium=trueAnthem&amp;utm_source=twitter</a:t>
            </a:r>
          </a:p>
          <a:p>
            <a:endParaRPr lang="en-GB" dirty="0"/>
          </a:p>
        </p:txBody>
      </p:sp>
      <p:sp>
        <p:nvSpPr>
          <p:cNvPr id="4" name="Slide Number Placeholder 3"/>
          <p:cNvSpPr>
            <a:spLocks noGrp="1"/>
          </p:cNvSpPr>
          <p:nvPr>
            <p:ph type="sldNum" sz="quarter" idx="10"/>
          </p:nvPr>
        </p:nvSpPr>
        <p:spPr/>
        <p:txBody>
          <a:bodyPr/>
          <a:lstStyle/>
          <a:p>
            <a:fld id="{FBD7ABFF-C453-4A24-8B0F-391974929C88}" type="slidenum">
              <a:rPr lang="en-GB" smtClean="0"/>
              <a:t>30</a:t>
            </a:fld>
            <a:endParaRPr lang="en-GB"/>
          </a:p>
        </p:txBody>
      </p:sp>
    </p:spTree>
    <p:extLst>
      <p:ext uri="{BB962C8B-B14F-4D97-AF65-F5344CB8AC3E}">
        <p14:creationId xmlns:p14="http://schemas.microsoft.com/office/powerpoint/2010/main" val="23044550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Whichever you pick, the</a:t>
            </a:r>
            <a:r>
              <a:rPr lang="en-GB" baseline="0" dirty="0"/>
              <a:t> main difference is in the layout and wording. If you think about going with the spirit rather than the letter of the guides, they are very similar.</a:t>
            </a:r>
          </a:p>
          <a:p>
            <a:r>
              <a:rPr lang="en-GB" dirty="0"/>
              <a:t>I’m going to talk through the OR Society statement of ethical principles. This is a set of aspirations. It has similarities with the OR Society Code of Practice for Chartered Scientists, but the Code is shorter. That’s because the code is a requirement – failure to comply with the code is a disciplinary matter that can mean</a:t>
            </a:r>
            <a:r>
              <a:rPr lang="en-GB" baseline="0" dirty="0"/>
              <a:t> getting struck off the register of </a:t>
            </a:r>
            <a:r>
              <a:rPr lang="en-GB" baseline="0" dirty="0" err="1"/>
              <a:t>CScis</a:t>
            </a:r>
            <a:r>
              <a:rPr lang="en-GB" baseline="0" dirty="0"/>
              <a:t> – so it is limited to what can reasonably be expected all the time of everybody.</a:t>
            </a:r>
            <a:endParaRPr lang="en-GB" dirty="0"/>
          </a:p>
        </p:txBody>
      </p:sp>
      <p:sp>
        <p:nvSpPr>
          <p:cNvPr id="4" name="Slide Number Placeholder 3"/>
          <p:cNvSpPr>
            <a:spLocks noGrp="1"/>
          </p:cNvSpPr>
          <p:nvPr>
            <p:ph type="sldNum" sz="quarter" idx="10"/>
          </p:nvPr>
        </p:nvSpPr>
        <p:spPr/>
        <p:txBody>
          <a:bodyPr/>
          <a:lstStyle/>
          <a:p>
            <a:fld id="{FBD7ABFF-C453-4A24-8B0F-391974929C88}" type="slidenum">
              <a:rPr lang="en-GB" smtClean="0"/>
              <a:t>6</a:t>
            </a:fld>
            <a:endParaRPr lang="en-GB"/>
          </a:p>
        </p:txBody>
      </p:sp>
    </p:spTree>
    <p:extLst>
      <p:ext uri="{BB962C8B-B14F-4D97-AF65-F5344CB8AC3E}">
        <p14:creationId xmlns:p14="http://schemas.microsoft.com/office/powerpoint/2010/main" val="42935687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BD7ABFF-C453-4A24-8B0F-391974929C88}" type="slidenum">
              <a:rPr lang="en-GB" smtClean="0"/>
              <a:t>7</a:t>
            </a:fld>
            <a:endParaRPr lang="en-GB"/>
          </a:p>
        </p:txBody>
      </p:sp>
    </p:spTree>
    <p:extLst>
      <p:ext uri="{BB962C8B-B14F-4D97-AF65-F5344CB8AC3E}">
        <p14:creationId xmlns:p14="http://schemas.microsoft.com/office/powerpoint/2010/main" val="40696229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BD7ABFF-C453-4A24-8B0F-391974929C88}" type="slidenum">
              <a:rPr lang="en-GB" smtClean="0"/>
              <a:t>8</a:t>
            </a:fld>
            <a:endParaRPr lang="en-GB"/>
          </a:p>
        </p:txBody>
      </p:sp>
    </p:spTree>
    <p:extLst>
      <p:ext uri="{BB962C8B-B14F-4D97-AF65-F5344CB8AC3E}">
        <p14:creationId xmlns:p14="http://schemas.microsoft.com/office/powerpoint/2010/main" val="40008514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BD7ABFF-C453-4A24-8B0F-391974929C88}" type="slidenum">
              <a:rPr lang="en-GB" smtClean="0"/>
              <a:t>9</a:t>
            </a:fld>
            <a:endParaRPr lang="en-GB"/>
          </a:p>
        </p:txBody>
      </p:sp>
    </p:spTree>
    <p:extLst>
      <p:ext uri="{BB962C8B-B14F-4D97-AF65-F5344CB8AC3E}">
        <p14:creationId xmlns:p14="http://schemas.microsoft.com/office/powerpoint/2010/main" val="41060119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BD7ABFF-C453-4A24-8B0F-391974929C88}" type="slidenum">
              <a:rPr lang="en-GB" smtClean="0"/>
              <a:t>10</a:t>
            </a:fld>
            <a:endParaRPr lang="en-GB"/>
          </a:p>
        </p:txBody>
      </p:sp>
    </p:spTree>
    <p:extLst>
      <p:ext uri="{BB962C8B-B14F-4D97-AF65-F5344CB8AC3E}">
        <p14:creationId xmlns:p14="http://schemas.microsoft.com/office/powerpoint/2010/main" val="31738054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BD7ABFF-C453-4A24-8B0F-391974929C88}" type="slidenum">
              <a:rPr lang="en-GB" smtClean="0"/>
              <a:t>11</a:t>
            </a:fld>
            <a:endParaRPr lang="en-GB"/>
          </a:p>
        </p:txBody>
      </p:sp>
    </p:spTree>
    <p:extLst>
      <p:ext uri="{BB962C8B-B14F-4D97-AF65-F5344CB8AC3E}">
        <p14:creationId xmlns:p14="http://schemas.microsoft.com/office/powerpoint/2010/main" val="26890957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That’s what’s in the code. There</a:t>
            </a:r>
            <a:r>
              <a:rPr lang="en-GB" baseline="0" dirty="0"/>
              <a:t> is also a very interesting literature on ethics, which provide a number of ways of looking at what we do. I commend to you the literature review by </a:t>
            </a:r>
            <a:r>
              <a:rPr lang="en-GB" baseline="0" dirty="0" err="1"/>
              <a:t>Ormerod</a:t>
            </a:r>
            <a:r>
              <a:rPr lang="en-GB" baseline="0" dirty="0"/>
              <a:t> and Ulrich, which has this breakdown.</a:t>
            </a:r>
            <a:endParaRPr lang="en-GB" dirty="0"/>
          </a:p>
        </p:txBody>
      </p:sp>
      <p:sp>
        <p:nvSpPr>
          <p:cNvPr id="4" name="Slide Number Placeholder 3"/>
          <p:cNvSpPr>
            <a:spLocks noGrp="1"/>
          </p:cNvSpPr>
          <p:nvPr>
            <p:ph type="sldNum" sz="quarter" idx="10"/>
          </p:nvPr>
        </p:nvSpPr>
        <p:spPr/>
        <p:txBody>
          <a:bodyPr/>
          <a:lstStyle/>
          <a:p>
            <a:fld id="{FBD7ABFF-C453-4A24-8B0F-391974929C88}" type="slidenum">
              <a:rPr lang="en-GB" smtClean="0"/>
              <a:t>12</a:t>
            </a:fld>
            <a:endParaRPr lang="en-GB"/>
          </a:p>
        </p:txBody>
      </p:sp>
    </p:spTree>
    <p:extLst>
      <p:ext uri="{BB962C8B-B14F-4D97-AF65-F5344CB8AC3E}">
        <p14:creationId xmlns:p14="http://schemas.microsoft.com/office/powerpoint/2010/main" val="37626888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2"/>
        </a:soli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857375" y="-6231"/>
            <a:ext cx="7286625" cy="6864231"/>
          </a:xfrm>
          <a:prstGeom prst="rect">
            <a:avLst/>
          </a:prstGeom>
        </p:spPr>
      </p:pic>
      <p:sp>
        <p:nvSpPr>
          <p:cNvPr id="2" name="Title 1"/>
          <p:cNvSpPr>
            <a:spLocks noGrp="1"/>
          </p:cNvSpPr>
          <p:nvPr>
            <p:ph type="ctrTitle"/>
          </p:nvPr>
        </p:nvSpPr>
        <p:spPr>
          <a:xfrm>
            <a:off x="1143000" y="1295399"/>
            <a:ext cx="6858000" cy="2214563"/>
          </a:xfrm>
        </p:spPr>
        <p:txBody>
          <a:bodyPr anchor="b"/>
          <a:lstStyle>
            <a:lvl1pPr algn="ctr">
              <a:defRPr sz="6000">
                <a:solidFill>
                  <a:schemeClr val="tx2"/>
                </a:solidFill>
                <a:effectLst>
                  <a:outerShdw blurRad="38100" dist="38100" dir="2700000" algn="tl">
                    <a:srgbClr val="000000">
                      <a:alpha val="43137"/>
                    </a:srgbClr>
                  </a:outerShdw>
                </a:effectLst>
              </a:defRPr>
            </a:lvl1pPr>
          </a:lstStyle>
          <a:p>
            <a:r>
              <a:rPr lang="en-US" dirty="0"/>
              <a:t>Click to edit Master title style</a:t>
            </a:r>
          </a:p>
        </p:txBody>
      </p:sp>
      <p:sp>
        <p:nvSpPr>
          <p:cNvPr id="3" name="Subtitle 2"/>
          <p:cNvSpPr>
            <a:spLocks noGrp="1"/>
          </p:cNvSpPr>
          <p:nvPr>
            <p:ph type="subTitle" idx="1" hasCustomPrompt="1"/>
          </p:nvPr>
        </p:nvSpPr>
        <p:spPr>
          <a:xfrm>
            <a:off x="1143000" y="3602038"/>
            <a:ext cx="6858000" cy="1655762"/>
          </a:xfrm>
        </p:spPr>
        <p:txBody>
          <a:bodyPr/>
          <a:lstStyle>
            <a:lvl1pPr marL="0" indent="0" algn="ctr">
              <a:buNone/>
              <a:defRPr sz="2400">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40234224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365127"/>
            <a:ext cx="7886700" cy="1254124"/>
          </a:xfrm>
        </p:spPr>
        <p:txBody>
          <a:bodyPr/>
          <a:lstStyle>
            <a:lvl1pPr>
              <a:defRPr>
                <a:latin typeface="Arial" panose="020B0604020202020204" pitchFamily="34" charset="0"/>
                <a:ea typeface="Arial" panose="020B06040202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628650" y="1825625"/>
            <a:ext cx="7886700" cy="4022725"/>
          </a:xfrm>
        </p:spPr>
        <p:txBody>
          <a:bodyPr vert="eaVert"/>
          <a:lstStyle>
            <a:lvl1pPr marL="228600" indent="-228600">
              <a:buFont typeface="Wingdings" panose="05000000000000000000" pitchFamily="2" charset="2"/>
              <a:buChar char="§"/>
              <a:defRPr b="1">
                <a:latin typeface="Arial" panose="020B0604020202020204" pitchFamily="34" charset="0"/>
                <a:ea typeface="Arial" panose="020B0604020202020204" pitchFamily="34" charset="0"/>
              </a:defRPr>
            </a:lvl1pPr>
            <a:lvl2pPr marL="685800" indent="-228600">
              <a:buFont typeface="Wingdings" panose="05000000000000000000" pitchFamily="2" charset="2"/>
              <a:buChar char="§"/>
              <a:defRPr>
                <a:latin typeface="Arial" panose="020B0604020202020204" pitchFamily="34" charset="0"/>
                <a:ea typeface="Arial" panose="020B0604020202020204" pitchFamily="34" charset="0"/>
              </a:defRPr>
            </a:lvl2pPr>
            <a:lvl3pPr marL="1143000" indent="-228600">
              <a:buFont typeface="Wingdings" panose="05000000000000000000" pitchFamily="2" charset="2"/>
              <a:buChar char="§"/>
              <a:defRPr>
                <a:latin typeface="Arial" panose="020B0604020202020204" pitchFamily="34" charset="0"/>
                <a:ea typeface="Arial" panose="020B0604020202020204" pitchFamily="34" charset="0"/>
              </a:defRPr>
            </a:lvl3pPr>
            <a:lvl4pPr marL="1600200" indent="-228600">
              <a:buFont typeface="Wingdings" panose="05000000000000000000" pitchFamily="2" charset="2"/>
              <a:buChar char="§"/>
              <a:defRPr>
                <a:latin typeface="Arial" panose="020B0604020202020204" pitchFamily="34" charset="0"/>
                <a:ea typeface="Arial" panose="020B0604020202020204" pitchFamily="34" charset="0"/>
              </a:defRPr>
            </a:lvl4pPr>
            <a:lvl5pPr marL="2057400" indent="-228600">
              <a:buFont typeface="Wingdings" panose="05000000000000000000" pitchFamily="2" charset="2"/>
              <a:buChar char="§"/>
              <a:defRPr>
                <a:latin typeface="Arial" panose="020B0604020202020204" pitchFamily="34" charset="0"/>
                <a:ea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p:cNvSpPr>
            <a:spLocks noGrp="1"/>
          </p:cNvSpPr>
          <p:nvPr>
            <p:ph type="sldNum" sz="quarter" idx="12"/>
          </p:nvPr>
        </p:nvSpPr>
        <p:spPr>
          <a:xfrm>
            <a:off x="6457950" y="6223000"/>
            <a:ext cx="2057400" cy="365125"/>
          </a:xfrm>
          <a:prstGeom prst="rect">
            <a:avLst/>
          </a:prstGeom>
        </p:spPr>
        <p:txBody>
          <a:bodyPr/>
          <a:lstStyle>
            <a:lvl1pPr>
              <a:defRPr>
                <a:solidFill>
                  <a:schemeClr val="bg1"/>
                </a:solidFill>
              </a:defRPr>
            </a:lvl1pPr>
          </a:lstStyle>
          <a:p>
            <a:fld id="{B9227287-6381-4CD3-A3D8-0B4BC4D8DF6F}" type="slidenum">
              <a:rPr lang="en-GB" smtClean="0"/>
              <a:pPr/>
              <a:t>‹#›</a:t>
            </a:fld>
            <a:endParaRPr lang="en-GB" dirty="0"/>
          </a:p>
        </p:txBody>
      </p:sp>
    </p:spTree>
    <p:extLst>
      <p:ext uri="{BB962C8B-B14F-4D97-AF65-F5344CB8AC3E}">
        <p14:creationId xmlns:p14="http://schemas.microsoft.com/office/powerpoint/2010/main" val="2272498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extLst>
              <a:ext uri="{28A0092B-C50C-407E-A947-70E740481C1C}">
                <a14:useLocalDpi xmlns:a14="http://schemas.microsoft.com/office/drawing/2010/main"/>
              </a:ext>
            </a:extLst>
          </a:blip>
          <a:srcRect/>
          <a:stretch>
            <a:fillRect l="-1000" r="-1000"/>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6543675" y="365125"/>
            <a:ext cx="1971675" cy="5464175"/>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628650" y="365125"/>
            <a:ext cx="5800725" cy="54641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5"/>
          <p:cNvSpPr>
            <a:spLocks noGrp="1"/>
          </p:cNvSpPr>
          <p:nvPr>
            <p:ph type="sldNum" sz="quarter" idx="12"/>
          </p:nvPr>
        </p:nvSpPr>
        <p:spPr>
          <a:xfrm>
            <a:off x="6457950" y="6223000"/>
            <a:ext cx="2057400" cy="365125"/>
          </a:xfrm>
          <a:prstGeom prst="rect">
            <a:avLst/>
          </a:prstGeom>
        </p:spPr>
        <p:txBody>
          <a:bodyPr/>
          <a:lstStyle>
            <a:lvl1pPr>
              <a:defRPr>
                <a:solidFill>
                  <a:schemeClr val="bg1"/>
                </a:solidFill>
              </a:defRPr>
            </a:lvl1pPr>
          </a:lstStyle>
          <a:p>
            <a:fld id="{B9227287-6381-4CD3-A3D8-0B4BC4D8DF6F}" type="slidenum">
              <a:rPr lang="en-GB" smtClean="0"/>
              <a:pPr/>
              <a:t>‹#›</a:t>
            </a:fld>
            <a:endParaRPr lang="en-GB" dirty="0"/>
          </a:p>
        </p:txBody>
      </p:sp>
    </p:spTree>
    <p:extLst>
      <p:ext uri="{BB962C8B-B14F-4D97-AF65-F5344CB8AC3E}">
        <p14:creationId xmlns:p14="http://schemas.microsoft.com/office/powerpoint/2010/main" val="24339375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atin typeface="Arial" panose="020B0604020202020204" pitchFamily="34" charset="0"/>
                <a:ea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628650" y="1825625"/>
            <a:ext cx="7886700" cy="4013200"/>
          </a:xfrm>
        </p:spPr>
        <p:txBody>
          <a:bodyPr/>
          <a:lstStyle>
            <a:lvl1pPr marL="228600" indent="-228600">
              <a:buFont typeface="Wingdings" panose="05000000000000000000" pitchFamily="2" charset="2"/>
              <a:buChar char="§"/>
              <a:defRPr b="1">
                <a:latin typeface="Arial" panose="020B0604020202020204" pitchFamily="34" charset="0"/>
                <a:ea typeface="Arial" panose="020B0604020202020204" pitchFamily="34" charset="0"/>
              </a:defRPr>
            </a:lvl1pPr>
            <a:lvl2pPr marL="685800" indent="-228600">
              <a:buFont typeface="Wingdings" panose="05000000000000000000" pitchFamily="2" charset="2"/>
              <a:buChar char="§"/>
              <a:defRPr>
                <a:latin typeface="Arial" panose="020B0604020202020204" pitchFamily="34" charset="0"/>
                <a:ea typeface="Arial" panose="020B0604020202020204" pitchFamily="34" charset="0"/>
              </a:defRPr>
            </a:lvl2pPr>
            <a:lvl3pPr marL="1143000" indent="-228600">
              <a:buFont typeface="Wingdings" panose="05000000000000000000" pitchFamily="2" charset="2"/>
              <a:buChar char="§"/>
              <a:defRPr>
                <a:latin typeface="Arial" panose="020B0604020202020204" pitchFamily="34" charset="0"/>
                <a:ea typeface="Arial" panose="020B0604020202020204" pitchFamily="34" charset="0"/>
              </a:defRPr>
            </a:lvl3pPr>
            <a:lvl4pPr marL="1600200" indent="-228600">
              <a:buFont typeface="Wingdings" panose="05000000000000000000" pitchFamily="2" charset="2"/>
              <a:buChar char="§"/>
              <a:defRPr>
                <a:latin typeface="Arial" panose="020B0604020202020204" pitchFamily="34" charset="0"/>
                <a:ea typeface="Arial" panose="020B0604020202020204" pitchFamily="34" charset="0"/>
              </a:defRPr>
            </a:lvl4pPr>
            <a:lvl5pPr marL="2057400" indent="-228600">
              <a:buFont typeface="Wingdings" panose="05000000000000000000" pitchFamily="2" charset="2"/>
              <a:buChar char="§"/>
              <a:defRPr>
                <a:latin typeface="Arial" panose="020B0604020202020204" pitchFamily="34" charset="0"/>
                <a:ea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6457950" y="6223000"/>
            <a:ext cx="2057400" cy="365125"/>
          </a:xfrm>
          <a:prstGeom prst="rect">
            <a:avLst/>
          </a:prstGeom>
        </p:spPr>
        <p:txBody>
          <a:bodyPr/>
          <a:lstStyle>
            <a:lvl1pPr>
              <a:defRPr>
                <a:solidFill>
                  <a:schemeClr val="bg1"/>
                </a:solidFill>
              </a:defRPr>
            </a:lvl1pPr>
          </a:lstStyle>
          <a:p>
            <a:fld id="{B9227287-6381-4CD3-A3D8-0B4BC4D8DF6F}" type="slidenum">
              <a:rPr lang="en-GB" smtClean="0"/>
              <a:pPr/>
              <a:t>‹#›</a:t>
            </a:fld>
            <a:endParaRPr lang="en-GB" dirty="0"/>
          </a:p>
        </p:txBody>
      </p:sp>
      <p:sp>
        <p:nvSpPr>
          <p:cNvPr id="5" name="Rectangle 4">
            <a:extLst>
              <a:ext uri="{FF2B5EF4-FFF2-40B4-BE49-F238E27FC236}">
                <a16:creationId xmlns:a16="http://schemas.microsoft.com/office/drawing/2014/main" xmlns="" id="{467553B7-7F2B-44D0-A6A6-0325642FA17F}"/>
              </a:ext>
            </a:extLst>
          </p:cNvPr>
          <p:cNvSpPr/>
          <p:nvPr userDrawn="1"/>
        </p:nvSpPr>
        <p:spPr>
          <a:xfrm>
            <a:off x="0" y="5928173"/>
            <a:ext cx="1828800" cy="9158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Tree>
    <p:extLst>
      <p:ext uri="{BB962C8B-B14F-4D97-AF65-F5344CB8AC3E}">
        <p14:creationId xmlns:p14="http://schemas.microsoft.com/office/powerpoint/2010/main" val="9984763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R Society 2016">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3888" y="1709739"/>
            <a:ext cx="7886700" cy="2852737"/>
          </a:xfrm>
        </p:spPr>
        <p:txBody>
          <a:bodyPr anchor="b"/>
          <a:lstStyle>
            <a:lvl1pPr>
              <a:defRPr sz="6000">
                <a:solidFill>
                  <a:schemeClr val="accent1"/>
                </a:solidFill>
                <a:effectLst>
                  <a:outerShdw blurRad="38100" dist="38100" dir="2700000" algn="tl">
                    <a:srgbClr val="000000">
                      <a:alpha val="43137"/>
                    </a:srgbClr>
                  </a:outerShdw>
                </a:effectLst>
                <a:latin typeface="Arial" panose="020B0604020202020204" pitchFamily="34" charset="0"/>
                <a:ea typeface="Arial" panose="020B0604020202020204" pitchFamily="34" charset="0"/>
              </a:defRPr>
            </a:lvl1pPr>
          </a:lstStyle>
          <a:p>
            <a:r>
              <a:rPr lang="en-US" dirty="0"/>
              <a:t>Click To Edit Master Title Style</a:t>
            </a:r>
          </a:p>
        </p:txBody>
      </p:sp>
      <p:sp>
        <p:nvSpPr>
          <p:cNvPr id="3" name="Text Placeholder 2"/>
          <p:cNvSpPr>
            <a:spLocks noGrp="1"/>
          </p:cNvSpPr>
          <p:nvPr>
            <p:ph type="body" idx="1" hasCustomPrompt="1"/>
          </p:nvPr>
        </p:nvSpPr>
        <p:spPr>
          <a:xfrm>
            <a:off x="623888" y="4589464"/>
            <a:ext cx="7886700" cy="1249361"/>
          </a:xfrm>
        </p:spPr>
        <p:txBody>
          <a:bodyPr/>
          <a:lstStyle>
            <a:lvl1pPr marL="0" indent="0">
              <a:buNone/>
              <a:defRPr sz="2400">
                <a:solidFill>
                  <a:schemeClr val="tx1"/>
                </a:solidFill>
                <a:latin typeface="Arial" panose="020B0604020202020204" pitchFamily="34" charset="0"/>
                <a:ea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Rectangle 3">
            <a:extLst>
              <a:ext uri="{FF2B5EF4-FFF2-40B4-BE49-F238E27FC236}">
                <a16:creationId xmlns:a16="http://schemas.microsoft.com/office/drawing/2014/main" xmlns="" id="{10CB1293-1461-430D-94F2-1A7BCE6A8863}"/>
              </a:ext>
            </a:extLst>
          </p:cNvPr>
          <p:cNvSpPr/>
          <p:nvPr userDrawn="1"/>
        </p:nvSpPr>
        <p:spPr>
          <a:xfrm flipV="1">
            <a:off x="-193713" y="5804654"/>
            <a:ext cx="9500398" cy="10591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Tree>
    <p:extLst>
      <p:ext uri="{BB962C8B-B14F-4D97-AF65-F5344CB8AC3E}">
        <p14:creationId xmlns:p14="http://schemas.microsoft.com/office/powerpoint/2010/main" val="32324473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365126"/>
            <a:ext cx="7886700" cy="1263649"/>
          </a:xfrm>
        </p:spPr>
        <p:txBody>
          <a:bodyPr/>
          <a:lstStyle>
            <a:lvl1pPr>
              <a:defRPr>
                <a:latin typeface="Arial" panose="020B0604020202020204" pitchFamily="34" charset="0"/>
                <a:ea typeface="Arial" panose="020B0604020202020204" pitchFamily="34" charset="0"/>
              </a:defRPr>
            </a:lvl1pPr>
          </a:lstStyle>
          <a:p>
            <a:r>
              <a:rPr lang="en-US" dirty="0"/>
              <a:t>Click To Edit Master Title Style</a:t>
            </a:r>
          </a:p>
        </p:txBody>
      </p:sp>
      <p:sp>
        <p:nvSpPr>
          <p:cNvPr id="3" name="Content Placeholder 2"/>
          <p:cNvSpPr>
            <a:spLocks noGrp="1"/>
          </p:cNvSpPr>
          <p:nvPr>
            <p:ph sz="half" idx="1"/>
          </p:nvPr>
        </p:nvSpPr>
        <p:spPr>
          <a:xfrm>
            <a:off x="628650" y="1825625"/>
            <a:ext cx="3886200" cy="4022725"/>
          </a:xfrm>
        </p:spPr>
        <p:txBody>
          <a:bodyPr/>
          <a:lstStyle>
            <a:lvl1pPr marL="228600" indent="-228600">
              <a:buFont typeface="Wingdings" panose="05000000000000000000" pitchFamily="2" charset="2"/>
              <a:buChar char="§"/>
              <a:defRPr b="1">
                <a:latin typeface="Arial" panose="020B0604020202020204" pitchFamily="34" charset="0"/>
                <a:ea typeface="Arial" panose="020B0604020202020204" pitchFamily="34" charset="0"/>
              </a:defRPr>
            </a:lvl1pPr>
            <a:lvl2pPr marL="685800" indent="-228600">
              <a:buFont typeface="Wingdings" panose="05000000000000000000" pitchFamily="2" charset="2"/>
              <a:buChar char="§"/>
              <a:defRPr>
                <a:latin typeface="Arial" panose="020B0604020202020204" pitchFamily="34" charset="0"/>
                <a:ea typeface="Arial" panose="020B0604020202020204" pitchFamily="34" charset="0"/>
              </a:defRPr>
            </a:lvl2pPr>
            <a:lvl3pPr marL="1143000" indent="-228600">
              <a:buFont typeface="Wingdings" panose="05000000000000000000" pitchFamily="2" charset="2"/>
              <a:buChar char="§"/>
              <a:defRPr>
                <a:latin typeface="Arial" panose="020B0604020202020204" pitchFamily="34" charset="0"/>
                <a:ea typeface="Arial" panose="020B0604020202020204" pitchFamily="34" charset="0"/>
              </a:defRPr>
            </a:lvl3pPr>
            <a:lvl4pPr marL="1600200" indent="-228600">
              <a:buFont typeface="Wingdings" panose="05000000000000000000" pitchFamily="2" charset="2"/>
              <a:buChar char="§"/>
              <a:defRPr>
                <a:latin typeface="Arial" panose="020B0604020202020204" pitchFamily="34" charset="0"/>
                <a:ea typeface="Arial" panose="020B0604020202020204" pitchFamily="34" charset="0"/>
              </a:defRPr>
            </a:lvl4pPr>
            <a:lvl5pPr marL="2057400" indent="-228600">
              <a:buFont typeface="Wingdings" panose="05000000000000000000" pitchFamily="2" charset="2"/>
              <a:buChar char="§"/>
              <a:defRPr>
                <a:latin typeface="Arial" panose="020B0604020202020204" pitchFamily="34" charset="0"/>
                <a:ea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825625"/>
            <a:ext cx="3886200" cy="4022725"/>
          </a:xfrm>
        </p:spPr>
        <p:txBody>
          <a:bodyPr/>
          <a:lstStyle>
            <a:lvl1pPr marL="228600" indent="-228600">
              <a:buFont typeface="Wingdings" panose="05000000000000000000" pitchFamily="2" charset="2"/>
              <a:buChar char="§"/>
              <a:defRPr b="1">
                <a:latin typeface="Arial" panose="020B0604020202020204" pitchFamily="34" charset="0"/>
                <a:ea typeface="Arial" panose="020B0604020202020204" pitchFamily="34" charset="0"/>
              </a:defRPr>
            </a:lvl1pPr>
            <a:lvl2pPr marL="685800" indent="-228600">
              <a:buFont typeface="Wingdings" panose="05000000000000000000" pitchFamily="2" charset="2"/>
              <a:buChar char="§"/>
              <a:defRPr>
                <a:latin typeface="Arial" panose="020B0604020202020204" pitchFamily="34" charset="0"/>
                <a:ea typeface="Arial" panose="020B0604020202020204" pitchFamily="34" charset="0"/>
              </a:defRPr>
            </a:lvl2pPr>
            <a:lvl3pPr marL="1143000" indent="-228600">
              <a:buFont typeface="Wingdings" panose="05000000000000000000" pitchFamily="2" charset="2"/>
              <a:buChar char="§"/>
              <a:defRPr>
                <a:latin typeface="Arial" panose="020B0604020202020204" pitchFamily="34" charset="0"/>
                <a:ea typeface="Arial" panose="020B0604020202020204" pitchFamily="34" charset="0"/>
              </a:defRPr>
            </a:lvl3pPr>
            <a:lvl4pPr marL="1600200" indent="-228600">
              <a:buFont typeface="Wingdings" panose="05000000000000000000" pitchFamily="2" charset="2"/>
              <a:buChar char="§"/>
              <a:defRPr>
                <a:latin typeface="Arial" panose="020B0604020202020204" pitchFamily="34" charset="0"/>
                <a:ea typeface="Arial" panose="020B0604020202020204" pitchFamily="34" charset="0"/>
              </a:defRPr>
            </a:lvl4pPr>
            <a:lvl5pPr marL="2057400" indent="-228600">
              <a:buFont typeface="Wingdings" panose="05000000000000000000" pitchFamily="2" charset="2"/>
              <a:buChar char="§"/>
              <a:defRPr>
                <a:latin typeface="Arial" panose="020B0604020202020204" pitchFamily="34" charset="0"/>
                <a:ea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5"/>
          <p:cNvSpPr>
            <a:spLocks noGrp="1"/>
          </p:cNvSpPr>
          <p:nvPr>
            <p:ph type="sldNum" sz="quarter" idx="12"/>
          </p:nvPr>
        </p:nvSpPr>
        <p:spPr>
          <a:xfrm>
            <a:off x="6457950" y="6223000"/>
            <a:ext cx="2057400" cy="365125"/>
          </a:xfrm>
          <a:prstGeom prst="rect">
            <a:avLst/>
          </a:prstGeom>
        </p:spPr>
        <p:txBody>
          <a:bodyPr/>
          <a:lstStyle>
            <a:lvl1pPr>
              <a:defRPr>
                <a:solidFill>
                  <a:schemeClr val="bg1"/>
                </a:solidFill>
              </a:defRPr>
            </a:lvl1pPr>
          </a:lstStyle>
          <a:p>
            <a:fld id="{B9227287-6381-4CD3-A3D8-0B4BC4D8DF6F}" type="slidenum">
              <a:rPr lang="en-GB" smtClean="0"/>
              <a:pPr/>
              <a:t>‹#›</a:t>
            </a:fld>
            <a:endParaRPr lang="en-GB" dirty="0"/>
          </a:p>
        </p:txBody>
      </p:sp>
    </p:spTree>
    <p:extLst>
      <p:ext uri="{BB962C8B-B14F-4D97-AF65-F5344CB8AC3E}">
        <p14:creationId xmlns:p14="http://schemas.microsoft.com/office/powerpoint/2010/main" val="13919949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9841" y="365127"/>
            <a:ext cx="7886700" cy="1254123"/>
          </a:xfrm>
        </p:spPr>
        <p:txBody>
          <a:bodyPr/>
          <a:lstStyle>
            <a:lvl1pPr>
              <a:defRPr>
                <a:latin typeface="Arial" panose="020B0604020202020204" pitchFamily="34" charset="0"/>
                <a:ea typeface="Arial" panose="020B0604020202020204" pitchFamily="34" charset="0"/>
              </a:defRPr>
            </a:lvl1pPr>
          </a:lstStyle>
          <a:p>
            <a:r>
              <a:rPr lang="en-US" dirty="0"/>
              <a:t>Click To Edit Master Title Style</a:t>
            </a:r>
          </a:p>
        </p:txBody>
      </p:sp>
      <p:sp>
        <p:nvSpPr>
          <p:cNvPr id="3" name="Text Placeholder 2"/>
          <p:cNvSpPr>
            <a:spLocks noGrp="1"/>
          </p:cNvSpPr>
          <p:nvPr>
            <p:ph type="body" idx="1" hasCustomPrompt="1"/>
          </p:nvPr>
        </p:nvSpPr>
        <p:spPr>
          <a:xfrm>
            <a:off x="629842" y="1838328"/>
            <a:ext cx="3868340" cy="823912"/>
          </a:xfrm>
        </p:spPr>
        <p:txBody>
          <a:bodyPr anchor="b"/>
          <a:lstStyle>
            <a:lvl1pPr marL="0" indent="0">
              <a:buNone/>
              <a:defRPr sz="2400" b="1">
                <a:latin typeface="Arial" panose="020B0604020202020204" pitchFamily="34" charset="0"/>
                <a:ea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29842" y="2662241"/>
            <a:ext cx="3868340" cy="3186110"/>
          </a:xfrm>
        </p:spPr>
        <p:txBody>
          <a:bodyPr>
            <a:normAutofit/>
          </a:bodyPr>
          <a:lstStyle>
            <a:lvl1pPr marL="228600" indent="-228600">
              <a:buFont typeface="Wingdings" panose="05000000000000000000" pitchFamily="2" charset="2"/>
              <a:buChar char="§"/>
              <a:defRPr sz="2000" b="1">
                <a:latin typeface="Arial" panose="020B0604020202020204" pitchFamily="34" charset="0"/>
                <a:ea typeface="Arial" panose="020B0604020202020204" pitchFamily="34" charset="0"/>
              </a:defRPr>
            </a:lvl1pPr>
            <a:lvl2pPr marL="685800" indent="-228600">
              <a:buFont typeface="Wingdings" panose="05000000000000000000" pitchFamily="2" charset="2"/>
              <a:buChar char="§"/>
              <a:defRPr sz="1800">
                <a:latin typeface="Arial" panose="020B0604020202020204" pitchFamily="34" charset="0"/>
                <a:ea typeface="Arial" panose="020B0604020202020204" pitchFamily="34" charset="0"/>
              </a:defRPr>
            </a:lvl2pPr>
            <a:lvl3pPr marL="1143000" indent="-228600">
              <a:buFont typeface="Wingdings" panose="05000000000000000000" pitchFamily="2" charset="2"/>
              <a:buChar char="§"/>
              <a:defRPr sz="1600">
                <a:latin typeface="Arial" panose="020B0604020202020204" pitchFamily="34" charset="0"/>
                <a:ea typeface="Arial" panose="020B0604020202020204" pitchFamily="34" charset="0"/>
              </a:defRPr>
            </a:lvl3pPr>
            <a:lvl4pPr marL="1600200" indent="-228600">
              <a:buFont typeface="Wingdings" panose="05000000000000000000" pitchFamily="2" charset="2"/>
              <a:buChar char="§"/>
              <a:defRPr sz="1400">
                <a:latin typeface="Arial" panose="020B0604020202020204" pitchFamily="34" charset="0"/>
                <a:ea typeface="Arial" panose="020B0604020202020204" pitchFamily="34" charset="0"/>
              </a:defRPr>
            </a:lvl4pPr>
            <a:lvl5pPr marL="2057400" indent="-228600">
              <a:buFont typeface="Wingdings" panose="05000000000000000000" pitchFamily="2" charset="2"/>
              <a:buChar char="§"/>
              <a:defRPr sz="1400">
                <a:latin typeface="Arial" panose="020B0604020202020204" pitchFamily="34" charset="0"/>
                <a:ea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hasCustomPrompt="1"/>
          </p:nvPr>
        </p:nvSpPr>
        <p:spPr>
          <a:xfrm>
            <a:off x="4627959" y="1838328"/>
            <a:ext cx="3887391" cy="823912"/>
          </a:xfrm>
        </p:spPr>
        <p:txBody>
          <a:bodyPr anchor="b"/>
          <a:lstStyle>
            <a:lvl1pPr marL="0" indent="0">
              <a:buNone/>
              <a:defRPr sz="2400" b="1">
                <a:latin typeface="Arial" panose="020B0604020202020204" pitchFamily="34" charset="0"/>
                <a:ea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29150" y="2662240"/>
            <a:ext cx="3887391" cy="3186111"/>
          </a:xfrm>
        </p:spPr>
        <p:txBody>
          <a:bodyPr>
            <a:normAutofit/>
          </a:bodyPr>
          <a:lstStyle>
            <a:lvl1pPr marL="228600" indent="-228600">
              <a:buFont typeface="Wingdings" panose="05000000000000000000" pitchFamily="2" charset="2"/>
              <a:buChar char="§"/>
              <a:defRPr sz="2000" b="1">
                <a:latin typeface="Arial" panose="020B0604020202020204" pitchFamily="34" charset="0"/>
                <a:ea typeface="Arial" panose="020B0604020202020204" pitchFamily="34" charset="0"/>
              </a:defRPr>
            </a:lvl1pPr>
            <a:lvl2pPr marL="685800" indent="-228600">
              <a:buFont typeface="Wingdings" panose="05000000000000000000" pitchFamily="2" charset="2"/>
              <a:buChar char="§"/>
              <a:defRPr sz="1800">
                <a:latin typeface="Arial" panose="020B0604020202020204" pitchFamily="34" charset="0"/>
                <a:ea typeface="Arial" panose="020B0604020202020204" pitchFamily="34" charset="0"/>
              </a:defRPr>
            </a:lvl2pPr>
            <a:lvl3pPr marL="1143000" indent="-228600">
              <a:buFont typeface="Wingdings" panose="05000000000000000000" pitchFamily="2" charset="2"/>
              <a:buChar char="§"/>
              <a:defRPr sz="1600">
                <a:latin typeface="Arial" panose="020B0604020202020204" pitchFamily="34" charset="0"/>
                <a:ea typeface="Arial" panose="020B0604020202020204" pitchFamily="34" charset="0"/>
              </a:defRPr>
            </a:lvl3pPr>
            <a:lvl4pPr marL="1600200" indent="-228600">
              <a:buFont typeface="Wingdings" panose="05000000000000000000" pitchFamily="2" charset="2"/>
              <a:buChar char="§"/>
              <a:defRPr sz="1400">
                <a:latin typeface="Arial" panose="020B0604020202020204" pitchFamily="34" charset="0"/>
                <a:ea typeface="Arial" panose="020B0604020202020204" pitchFamily="34" charset="0"/>
              </a:defRPr>
            </a:lvl4pPr>
            <a:lvl5pPr marL="2057400" indent="-228600">
              <a:buFont typeface="Wingdings" panose="05000000000000000000" pitchFamily="2" charset="2"/>
              <a:buChar char="§"/>
              <a:defRPr sz="1400">
                <a:latin typeface="Arial" panose="020B0604020202020204" pitchFamily="34" charset="0"/>
                <a:ea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5"/>
          <p:cNvSpPr>
            <a:spLocks noGrp="1"/>
          </p:cNvSpPr>
          <p:nvPr>
            <p:ph type="sldNum" sz="quarter" idx="12"/>
          </p:nvPr>
        </p:nvSpPr>
        <p:spPr>
          <a:xfrm>
            <a:off x="6457950" y="6223000"/>
            <a:ext cx="2057400" cy="365125"/>
          </a:xfrm>
          <a:prstGeom prst="rect">
            <a:avLst/>
          </a:prstGeom>
        </p:spPr>
        <p:txBody>
          <a:bodyPr/>
          <a:lstStyle>
            <a:lvl1pPr>
              <a:defRPr>
                <a:solidFill>
                  <a:schemeClr val="bg1"/>
                </a:solidFill>
              </a:defRPr>
            </a:lvl1pPr>
          </a:lstStyle>
          <a:p>
            <a:fld id="{B9227287-6381-4CD3-A3D8-0B4BC4D8DF6F}" type="slidenum">
              <a:rPr lang="en-GB" smtClean="0"/>
              <a:pPr/>
              <a:t>‹#›</a:t>
            </a:fld>
            <a:endParaRPr lang="en-GB" dirty="0"/>
          </a:p>
        </p:txBody>
      </p:sp>
    </p:spTree>
    <p:extLst>
      <p:ext uri="{BB962C8B-B14F-4D97-AF65-F5344CB8AC3E}">
        <p14:creationId xmlns:p14="http://schemas.microsoft.com/office/powerpoint/2010/main" val="8732475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365127"/>
            <a:ext cx="7886700" cy="1254124"/>
          </a:xfrm>
        </p:spPr>
        <p:txBody>
          <a:bodyPr/>
          <a:lstStyle>
            <a:lvl1pPr>
              <a:defRPr>
                <a:latin typeface="Arial" panose="020B0604020202020204" pitchFamily="34" charset="0"/>
                <a:ea typeface="Arial" panose="020B0604020202020204" pitchFamily="34" charset="0"/>
              </a:defRPr>
            </a:lvl1pPr>
          </a:lstStyle>
          <a:p>
            <a:r>
              <a:rPr lang="en-US" dirty="0"/>
              <a:t>Click To Edit Master Title Style</a:t>
            </a:r>
          </a:p>
        </p:txBody>
      </p:sp>
      <p:sp>
        <p:nvSpPr>
          <p:cNvPr id="6" name="Slide Number Placeholder 5"/>
          <p:cNvSpPr>
            <a:spLocks noGrp="1"/>
          </p:cNvSpPr>
          <p:nvPr>
            <p:ph type="sldNum" sz="quarter" idx="12"/>
          </p:nvPr>
        </p:nvSpPr>
        <p:spPr>
          <a:xfrm>
            <a:off x="6457950" y="6223000"/>
            <a:ext cx="2057400" cy="365125"/>
          </a:xfrm>
          <a:prstGeom prst="rect">
            <a:avLst/>
          </a:prstGeom>
        </p:spPr>
        <p:txBody>
          <a:bodyPr/>
          <a:lstStyle>
            <a:lvl1pPr>
              <a:defRPr>
                <a:solidFill>
                  <a:schemeClr val="bg1"/>
                </a:solidFill>
              </a:defRPr>
            </a:lvl1pPr>
          </a:lstStyle>
          <a:p>
            <a:fld id="{B9227287-6381-4CD3-A3D8-0B4BC4D8DF6F}" type="slidenum">
              <a:rPr lang="en-GB" smtClean="0"/>
              <a:pPr/>
              <a:t>‹#›</a:t>
            </a:fld>
            <a:endParaRPr lang="en-GB" dirty="0"/>
          </a:p>
        </p:txBody>
      </p:sp>
    </p:spTree>
    <p:extLst>
      <p:ext uri="{BB962C8B-B14F-4D97-AF65-F5344CB8AC3E}">
        <p14:creationId xmlns:p14="http://schemas.microsoft.com/office/powerpoint/2010/main" val="23853071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extLst>
              <a:ext uri="{28A0092B-C50C-407E-A947-70E740481C1C}">
                <a14:useLocalDpi xmlns:a14="http://schemas.microsoft.com/office/drawing/2010/main"/>
              </a:ext>
            </a:extLst>
          </a:blip>
          <a:srcRect/>
          <a:stretch>
            <a:fillRect l="-1000" r="-1000"/>
          </a:stretch>
        </a:blipFill>
        <a:effectLst/>
      </p:bgPr>
    </p:bg>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6457950" y="6223000"/>
            <a:ext cx="2057400" cy="365125"/>
          </a:xfrm>
          <a:prstGeom prst="rect">
            <a:avLst/>
          </a:prstGeom>
        </p:spPr>
        <p:txBody>
          <a:bodyPr/>
          <a:lstStyle>
            <a:lvl1pPr>
              <a:defRPr>
                <a:solidFill>
                  <a:schemeClr val="bg1"/>
                </a:solidFill>
              </a:defRPr>
            </a:lvl1pPr>
          </a:lstStyle>
          <a:p>
            <a:fld id="{B9227287-6381-4CD3-A3D8-0B4BC4D8DF6F}" type="slidenum">
              <a:rPr lang="en-GB" smtClean="0"/>
              <a:pPr/>
              <a:t>‹#›</a:t>
            </a:fld>
            <a:endParaRPr lang="en-GB" dirty="0"/>
          </a:p>
        </p:txBody>
      </p:sp>
    </p:spTree>
    <p:extLst>
      <p:ext uri="{BB962C8B-B14F-4D97-AF65-F5344CB8AC3E}">
        <p14:creationId xmlns:p14="http://schemas.microsoft.com/office/powerpoint/2010/main" val="33499813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bg>
      <p:bgPr>
        <a:blipFill dpi="0" rotWithShape="1">
          <a:blip r:embed="rId2">
            <a:lum/>
            <a:extLst>
              <a:ext uri="{28A0092B-C50C-407E-A947-70E740481C1C}">
                <a14:useLocalDpi xmlns:a14="http://schemas.microsoft.com/office/drawing/2010/main"/>
              </a:ext>
            </a:extLst>
          </a:blip>
          <a:srcRect/>
          <a:stretch>
            <a:fillRect l="-1000" r="-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7391" y="365128"/>
            <a:ext cx="4629150" cy="5495924"/>
          </a:xfrm>
        </p:spPr>
        <p:txBody>
          <a:bodyPr/>
          <a:lstStyle>
            <a:lvl1pPr marL="228600" indent="-228600">
              <a:buFont typeface="Wingdings" panose="05000000000000000000" pitchFamily="2" charset="2"/>
              <a:buChar char="§"/>
              <a:defRPr sz="3200" b="1">
                <a:latin typeface="Arial" panose="020B0604020202020204" pitchFamily="34" charset="0"/>
                <a:ea typeface="Arial" panose="020B0604020202020204" pitchFamily="34" charset="0"/>
              </a:defRPr>
            </a:lvl1pPr>
            <a:lvl2pPr marL="685800" indent="-228600">
              <a:buFont typeface="Wingdings" panose="05000000000000000000" pitchFamily="2" charset="2"/>
              <a:buChar char="§"/>
              <a:defRPr sz="2800">
                <a:latin typeface="Arial" panose="020B0604020202020204" pitchFamily="34" charset="0"/>
                <a:ea typeface="Arial" panose="020B0604020202020204" pitchFamily="34" charset="0"/>
              </a:defRPr>
            </a:lvl2pPr>
            <a:lvl3pPr marL="1143000" indent="-228600">
              <a:buFont typeface="Wingdings" panose="05000000000000000000" pitchFamily="2" charset="2"/>
              <a:buChar char="§"/>
              <a:defRPr sz="2400">
                <a:latin typeface="Arial" panose="020B0604020202020204" pitchFamily="34" charset="0"/>
                <a:ea typeface="Arial" panose="020B0604020202020204" pitchFamily="34" charset="0"/>
              </a:defRPr>
            </a:lvl3pPr>
            <a:lvl4pPr marL="1600200" indent="-228600">
              <a:buFont typeface="Wingdings" panose="05000000000000000000" pitchFamily="2" charset="2"/>
              <a:buChar char="§"/>
              <a:defRPr sz="2000">
                <a:latin typeface="Arial" panose="020B0604020202020204" pitchFamily="34" charset="0"/>
                <a:ea typeface="Arial" panose="020B0604020202020204" pitchFamily="34" charset="0"/>
              </a:defRPr>
            </a:lvl4pPr>
            <a:lvl5pPr marL="2057400" indent="-228600">
              <a:buFont typeface="Wingdings" panose="05000000000000000000" pitchFamily="2" charset="2"/>
              <a:buChar char="§"/>
              <a:defRPr sz="2000">
                <a:latin typeface="Arial" panose="020B0604020202020204" pitchFamily="34" charset="0"/>
                <a:ea typeface="Arial" panose="020B060402020202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5"/>
          <p:cNvSpPr>
            <a:spLocks noGrp="1"/>
          </p:cNvSpPr>
          <p:nvPr>
            <p:ph type="sldNum" sz="quarter" idx="12"/>
          </p:nvPr>
        </p:nvSpPr>
        <p:spPr>
          <a:xfrm>
            <a:off x="6457950" y="6223000"/>
            <a:ext cx="2057400" cy="365125"/>
          </a:xfrm>
          <a:prstGeom prst="rect">
            <a:avLst/>
          </a:prstGeom>
        </p:spPr>
        <p:txBody>
          <a:bodyPr/>
          <a:lstStyle>
            <a:lvl1pPr>
              <a:defRPr>
                <a:solidFill>
                  <a:schemeClr val="bg1"/>
                </a:solidFill>
              </a:defRPr>
            </a:lvl1pPr>
          </a:lstStyle>
          <a:p>
            <a:fld id="{B9227287-6381-4CD3-A3D8-0B4BC4D8DF6F}" type="slidenum">
              <a:rPr lang="en-GB" smtClean="0"/>
              <a:pPr/>
              <a:t>‹#›</a:t>
            </a:fld>
            <a:endParaRPr lang="en-GB" dirty="0"/>
          </a:p>
        </p:txBody>
      </p:sp>
      <p:sp>
        <p:nvSpPr>
          <p:cNvPr id="9" name="Title 1"/>
          <p:cNvSpPr>
            <a:spLocks noGrp="1"/>
          </p:cNvSpPr>
          <p:nvPr>
            <p:ph type="title" hasCustomPrompt="1"/>
          </p:nvPr>
        </p:nvSpPr>
        <p:spPr>
          <a:xfrm>
            <a:off x="629841" y="365127"/>
            <a:ext cx="2949178" cy="2339973"/>
          </a:xfrm>
        </p:spPr>
        <p:txBody>
          <a:bodyPr anchor="b"/>
          <a:lstStyle>
            <a:lvl1pPr>
              <a:defRPr sz="3200">
                <a:latin typeface="Arial" panose="020B0604020202020204" pitchFamily="34" charset="0"/>
                <a:ea typeface="Arial" panose="020B0604020202020204" pitchFamily="34" charset="0"/>
              </a:defRPr>
            </a:lvl1pPr>
          </a:lstStyle>
          <a:p>
            <a:r>
              <a:rPr lang="en-US" dirty="0"/>
              <a:t>Click To Edit Master Title Style</a:t>
            </a:r>
          </a:p>
        </p:txBody>
      </p:sp>
      <p:sp>
        <p:nvSpPr>
          <p:cNvPr id="10" name="Text Placeholder 3"/>
          <p:cNvSpPr>
            <a:spLocks noGrp="1"/>
          </p:cNvSpPr>
          <p:nvPr>
            <p:ph type="body" sz="half" idx="2" hasCustomPrompt="1"/>
          </p:nvPr>
        </p:nvSpPr>
        <p:spPr>
          <a:xfrm>
            <a:off x="629841" y="2705100"/>
            <a:ext cx="2949178" cy="3155952"/>
          </a:xfrm>
        </p:spPr>
        <p:txBody>
          <a:bodyPr/>
          <a:lstStyle>
            <a:lvl1pPr marL="0" indent="0">
              <a:buNone/>
              <a:defRPr sz="1600" b="1">
                <a:latin typeface="Arial" panose="020B0604020202020204" pitchFamily="34" charset="0"/>
                <a:ea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23830370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bg>
      <p:bgPr>
        <a:blipFill dpi="0" rotWithShape="1">
          <a:blip r:embed="rId2">
            <a:lum/>
            <a:extLst>
              <a:ext uri="{28A0092B-C50C-407E-A947-70E740481C1C}">
                <a14:useLocalDpi xmlns:a14="http://schemas.microsoft.com/office/drawing/2010/main"/>
              </a:ext>
            </a:extLst>
          </a:blip>
          <a:srcRect/>
          <a:stretch>
            <a:fillRect l="-1000" r="-1000"/>
          </a:stretch>
        </a:blipFill>
        <a:effectLst/>
      </p:bgPr>
    </p:bg>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3887391" y="365127"/>
            <a:ext cx="4629150" cy="54959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8" name="Slide Number Placeholder 5"/>
          <p:cNvSpPr>
            <a:spLocks noGrp="1"/>
          </p:cNvSpPr>
          <p:nvPr>
            <p:ph type="sldNum" sz="quarter" idx="12"/>
          </p:nvPr>
        </p:nvSpPr>
        <p:spPr>
          <a:xfrm>
            <a:off x="6457950" y="6223000"/>
            <a:ext cx="2057400" cy="365125"/>
          </a:xfrm>
          <a:prstGeom prst="rect">
            <a:avLst/>
          </a:prstGeom>
        </p:spPr>
        <p:txBody>
          <a:bodyPr/>
          <a:lstStyle>
            <a:lvl1pPr>
              <a:defRPr>
                <a:solidFill>
                  <a:schemeClr val="bg1"/>
                </a:solidFill>
              </a:defRPr>
            </a:lvl1pPr>
          </a:lstStyle>
          <a:p>
            <a:fld id="{B9227287-6381-4CD3-A3D8-0B4BC4D8DF6F}" type="slidenum">
              <a:rPr lang="en-GB" smtClean="0"/>
              <a:pPr/>
              <a:t>‹#›</a:t>
            </a:fld>
            <a:endParaRPr lang="en-GB" dirty="0"/>
          </a:p>
        </p:txBody>
      </p:sp>
      <p:sp>
        <p:nvSpPr>
          <p:cNvPr id="11" name="Title 1"/>
          <p:cNvSpPr>
            <a:spLocks noGrp="1"/>
          </p:cNvSpPr>
          <p:nvPr>
            <p:ph type="title" hasCustomPrompt="1"/>
          </p:nvPr>
        </p:nvSpPr>
        <p:spPr>
          <a:xfrm>
            <a:off x="629841" y="365127"/>
            <a:ext cx="2949178" cy="2339973"/>
          </a:xfrm>
        </p:spPr>
        <p:txBody>
          <a:bodyPr anchor="b"/>
          <a:lstStyle>
            <a:lvl1pPr>
              <a:defRPr sz="3200">
                <a:latin typeface="Arial" panose="020B0604020202020204" pitchFamily="34" charset="0"/>
                <a:ea typeface="Arial" panose="020B0604020202020204" pitchFamily="34" charset="0"/>
              </a:defRPr>
            </a:lvl1pPr>
          </a:lstStyle>
          <a:p>
            <a:r>
              <a:rPr lang="en-US" dirty="0"/>
              <a:t>Click To Edit Master Title Style</a:t>
            </a:r>
          </a:p>
        </p:txBody>
      </p:sp>
      <p:sp>
        <p:nvSpPr>
          <p:cNvPr id="12" name="Text Placeholder 3"/>
          <p:cNvSpPr>
            <a:spLocks noGrp="1"/>
          </p:cNvSpPr>
          <p:nvPr>
            <p:ph type="body" sz="half" idx="2" hasCustomPrompt="1"/>
          </p:nvPr>
        </p:nvSpPr>
        <p:spPr>
          <a:xfrm>
            <a:off x="629841" y="2705100"/>
            <a:ext cx="2949178" cy="3155952"/>
          </a:xfrm>
        </p:spPr>
        <p:txBody>
          <a:bodyPr/>
          <a:lstStyle>
            <a:lvl1pPr marL="0" indent="0">
              <a:buNone/>
              <a:defRPr sz="1600" b="1">
                <a:latin typeface="Arial" panose="020B0604020202020204" pitchFamily="34" charset="0"/>
                <a:ea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30411039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screen">
            <a:lum/>
            <a:extLst>
              <a:ext uri="{28A0092B-C50C-407E-A947-70E740481C1C}">
                <a14:useLocalDpi xmlns:a14="http://schemas.microsoft.com/office/drawing/2010/main"/>
              </a:ext>
            </a:extLst>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263649"/>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00367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p:cNvSpPr>
            <a:spLocks noGrp="1"/>
          </p:cNvSpPr>
          <p:nvPr>
            <p:ph type="sldNum" sz="quarter" idx="4"/>
          </p:nvPr>
        </p:nvSpPr>
        <p:spPr>
          <a:xfrm>
            <a:off x="6457950" y="6223000"/>
            <a:ext cx="2057400" cy="365125"/>
          </a:xfrm>
          <a:prstGeom prst="rect">
            <a:avLst/>
          </a:prstGeom>
        </p:spPr>
        <p:txBody>
          <a:bodyPr/>
          <a:lstStyle>
            <a:lvl1pPr algn="r">
              <a:defRPr>
                <a:solidFill>
                  <a:schemeClr val="bg1"/>
                </a:solidFill>
                <a:latin typeface="Arial" panose="020B0604020202020204" pitchFamily="34" charset="0"/>
              </a:defRPr>
            </a:lvl1pPr>
          </a:lstStyle>
          <a:p>
            <a:fld id="{B9227287-6381-4CD3-A3D8-0B4BC4D8DF6F}" type="slidenum">
              <a:rPr lang="en-GB" smtClean="0"/>
              <a:pPr/>
              <a:t>‹#›</a:t>
            </a:fld>
            <a:endParaRPr lang="en-GB" dirty="0"/>
          </a:p>
        </p:txBody>
      </p:sp>
      <p:sp>
        <p:nvSpPr>
          <p:cNvPr id="4" name="TextBox 3"/>
          <p:cNvSpPr txBox="1"/>
          <p:nvPr userDrawn="1"/>
        </p:nvSpPr>
        <p:spPr>
          <a:xfrm>
            <a:off x="1773044" y="6412170"/>
            <a:ext cx="4672362" cy="246221"/>
          </a:xfrm>
          <a:prstGeom prst="rect">
            <a:avLst/>
          </a:prstGeom>
          <a:solidFill>
            <a:schemeClr val="bg2">
              <a:lumMod val="60000"/>
              <a:lumOff val="40000"/>
            </a:schemeClr>
          </a:solidFill>
        </p:spPr>
        <p:txBody>
          <a:bodyPr wrap="square" rtlCol="0">
            <a:spAutoFit/>
          </a:bodyPr>
          <a:lstStyle/>
          <a:p>
            <a:r>
              <a:rPr lang="en-GB" sz="1000" dirty="0" smtClean="0"/>
              <a:t>Ruth.kaufman@btinternet.com NOT TO</a:t>
            </a:r>
            <a:r>
              <a:rPr lang="en-GB" sz="1000" baseline="0" dirty="0" smtClean="0"/>
              <a:t> BE COPIED WITHOUT PERMISSION</a:t>
            </a:r>
            <a:endParaRPr lang="en-GB" sz="1000" dirty="0"/>
          </a:p>
        </p:txBody>
      </p:sp>
    </p:spTree>
    <p:extLst>
      <p:ext uri="{BB962C8B-B14F-4D97-AF65-F5344CB8AC3E}">
        <p14:creationId xmlns:p14="http://schemas.microsoft.com/office/powerpoint/2010/main" val="8761685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Arial" panose="020B0604020202020204" pitchFamily="34" charset="0"/>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2800" b="1" kern="1200">
          <a:solidFill>
            <a:schemeClr val="tx1"/>
          </a:solidFill>
          <a:latin typeface="Arial" panose="020B0604020202020204" pitchFamily="34" charset="0"/>
          <a:ea typeface="Arial" panose="020B0604020202020204" pitchFamily="34" charset="0"/>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Arial" panose="020B0604020202020204" pitchFamily="34" charset="0"/>
          <a:ea typeface="Arial" panose="020B0604020202020204" pitchFamily="34" charset="0"/>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Arial" panose="020B0604020202020204" pitchFamily="34" charset="0"/>
          <a:ea typeface="Arial" panose="020B0604020202020204" pitchFamily="34" charset="0"/>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Arial" panose="020B0604020202020204" pitchFamily="34" charset="0"/>
          <a:ea typeface="Arial" panose="020B0604020202020204" pitchFamily="34" charset="0"/>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Arial" panose="020B0604020202020204" pitchFamily="34" charset="0"/>
          <a:ea typeface="Arial" panose="020B060402020202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4.png"/><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1.emf"/><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0.jpeg"/><Relationship Id="rId5" Type="http://schemas.microsoft.com/office/2007/relationships/hdphoto" Target="../media/hdphoto2.wdp"/><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hyperlink" Target="http://www.justintarte.com/2011/08/i-dont-have-all-answers-and-thats-ok.html"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Using these slides</a:t>
            </a:r>
            <a:endParaRPr lang="en-GB" dirty="0"/>
          </a:p>
        </p:txBody>
      </p:sp>
      <p:sp>
        <p:nvSpPr>
          <p:cNvPr id="3" name="Content Placeholder 2"/>
          <p:cNvSpPr>
            <a:spLocks noGrp="1"/>
          </p:cNvSpPr>
          <p:nvPr>
            <p:ph idx="1"/>
          </p:nvPr>
        </p:nvSpPr>
        <p:spPr/>
        <p:txBody>
          <a:bodyPr>
            <a:normAutofit lnSpcReduction="10000"/>
          </a:bodyPr>
          <a:lstStyle/>
          <a:p>
            <a:r>
              <a:rPr lang="en-GB" dirty="0" smtClean="0"/>
              <a:t>‘Slide-show’ allows the animation that shows how the argument on each slide develops</a:t>
            </a:r>
          </a:p>
          <a:p>
            <a:r>
              <a:rPr lang="en-GB" dirty="0" smtClean="0"/>
              <a:t>There are notes under each slide, not visible in slide show, which contain useful or important additional information</a:t>
            </a:r>
          </a:p>
          <a:p>
            <a:r>
              <a:rPr lang="en-GB" dirty="0" smtClean="0"/>
              <a:t>So there is no ideal way to view these slides other than a live presentation. </a:t>
            </a:r>
          </a:p>
          <a:p>
            <a:r>
              <a:rPr lang="en-GB" dirty="0" smtClean="0"/>
              <a:t>Please do not copy anything from these slides without permission.</a:t>
            </a:r>
            <a:endParaRPr lang="en-GB" dirty="0"/>
          </a:p>
        </p:txBody>
      </p:sp>
    </p:spTree>
    <p:extLst>
      <p:ext uri="{BB962C8B-B14F-4D97-AF65-F5344CB8AC3E}">
        <p14:creationId xmlns:p14="http://schemas.microsoft.com/office/powerpoint/2010/main" val="11745059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val 14"/>
          <p:cNvSpPr/>
          <p:nvPr/>
        </p:nvSpPr>
        <p:spPr>
          <a:xfrm>
            <a:off x="5610578" y="2980270"/>
            <a:ext cx="3431822" cy="1521186"/>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Arial" panose="020B0604020202020204" pitchFamily="34" charset="0"/>
              </a:rPr>
              <a:t>Do all in their power to ensure activities don’t put health and safety of others at risk </a:t>
            </a:r>
          </a:p>
        </p:txBody>
      </p:sp>
      <p:sp>
        <p:nvSpPr>
          <p:cNvPr id="16" name="Oval 15"/>
          <p:cNvSpPr/>
          <p:nvPr/>
        </p:nvSpPr>
        <p:spPr>
          <a:xfrm>
            <a:off x="3200403" y="3879150"/>
            <a:ext cx="2991557" cy="1385739"/>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2" name="Title 1"/>
          <p:cNvSpPr>
            <a:spLocks noGrp="1"/>
          </p:cNvSpPr>
          <p:nvPr>
            <p:ph type="title"/>
          </p:nvPr>
        </p:nvSpPr>
        <p:spPr>
          <a:xfrm>
            <a:off x="628649" y="365126"/>
            <a:ext cx="8323439" cy="1263649"/>
          </a:xfrm>
        </p:spPr>
        <p:txBody>
          <a:bodyPr>
            <a:normAutofit fontScale="90000"/>
          </a:bodyPr>
          <a:lstStyle/>
          <a:p>
            <a:r>
              <a:rPr lang="en-GB" dirty="0"/>
              <a:t>Respect for life, law and the public good</a:t>
            </a:r>
          </a:p>
        </p:txBody>
      </p:sp>
      <p:sp>
        <p:nvSpPr>
          <p:cNvPr id="4" name="Rectangle 3"/>
          <p:cNvSpPr/>
          <p:nvPr/>
        </p:nvSpPr>
        <p:spPr>
          <a:xfrm>
            <a:off x="327378" y="5271911"/>
            <a:ext cx="3668889" cy="349956"/>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latin typeface="Arial" panose="020B0604020202020204" pitchFamily="34" charset="0"/>
              </a:rPr>
              <a:t>Statement of ethical principles</a:t>
            </a:r>
          </a:p>
        </p:txBody>
      </p:sp>
      <p:sp>
        <p:nvSpPr>
          <p:cNvPr id="5" name="Rectangle 4"/>
          <p:cNvSpPr/>
          <p:nvPr/>
        </p:nvSpPr>
        <p:spPr>
          <a:xfrm>
            <a:off x="4487334" y="5288844"/>
            <a:ext cx="4464755" cy="349956"/>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latin typeface="Arial" panose="020B0604020202020204" pitchFamily="34" charset="0"/>
              </a:rPr>
              <a:t>Code of conduct for Chartered Scientist</a:t>
            </a:r>
          </a:p>
        </p:txBody>
      </p:sp>
      <p:sp>
        <p:nvSpPr>
          <p:cNvPr id="6" name="Oval 5"/>
          <p:cNvSpPr/>
          <p:nvPr/>
        </p:nvSpPr>
        <p:spPr>
          <a:xfrm>
            <a:off x="146757" y="1823156"/>
            <a:ext cx="2602088" cy="948266"/>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Arial" panose="020B0604020202020204" pitchFamily="34" charset="0"/>
              </a:rPr>
              <a:t>Ensure that </a:t>
            </a:r>
          </a:p>
          <a:p>
            <a:pPr algn="ctr"/>
            <a:r>
              <a:rPr lang="en-GB" dirty="0">
                <a:latin typeface="Arial" panose="020B0604020202020204" pitchFamily="34" charset="0"/>
              </a:rPr>
              <a:t>all work is lawful and justified</a:t>
            </a:r>
          </a:p>
        </p:txBody>
      </p:sp>
      <p:sp>
        <p:nvSpPr>
          <p:cNvPr id="7" name="Oval 6"/>
          <p:cNvSpPr/>
          <p:nvPr/>
        </p:nvSpPr>
        <p:spPr>
          <a:xfrm>
            <a:off x="2748844" y="1704622"/>
            <a:ext cx="3200399" cy="1275648"/>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Arial" panose="020B0604020202020204" pitchFamily="34" charset="0"/>
              </a:rPr>
              <a:t>Minimise + justify adverse effect on society/environment</a:t>
            </a:r>
          </a:p>
        </p:txBody>
      </p:sp>
      <p:sp>
        <p:nvSpPr>
          <p:cNvPr id="8" name="Oval 7"/>
          <p:cNvSpPr/>
          <p:nvPr/>
        </p:nvSpPr>
        <p:spPr>
          <a:xfrm>
            <a:off x="146757" y="2980271"/>
            <a:ext cx="2844800" cy="948266"/>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Arial" panose="020B0604020202020204" pitchFamily="34" charset="0"/>
              </a:rPr>
              <a:t>Hold paramount health and safety of others</a:t>
            </a:r>
          </a:p>
        </p:txBody>
      </p:sp>
      <p:sp>
        <p:nvSpPr>
          <p:cNvPr id="9" name="Oval 8"/>
          <p:cNvSpPr/>
          <p:nvPr/>
        </p:nvSpPr>
        <p:spPr>
          <a:xfrm>
            <a:off x="2992970" y="4086602"/>
            <a:ext cx="3406421" cy="948266"/>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Arial" panose="020B0604020202020204" pitchFamily="34" charset="0"/>
              </a:rPr>
              <a:t>Uphold reputation, standing and dignity of the profession</a:t>
            </a:r>
          </a:p>
        </p:txBody>
      </p:sp>
      <p:sp>
        <p:nvSpPr>
          <p:cNvPr id="10" name="Oval 9"/>
          <p:cNvSpPr/>
          <p:nvPr/>
        </p:nvSpPr>
        <p:spPr>
          <a:xfrm>
            <a:off x="146757" y="4097887"/>
            <a:ext cx="2602088" cy="948266"/>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Arial" panose="020B0604020202020204" pitchFamily="34" charset="0"/>
              </a:rPr>
              <a:t>Act honourably, responsibly, lawfully</a:t>
            </a:r>
          </a:p>
        </p:txBody>
      </p:sp>
      <p:sp>
        <p:nvSpPr>
          <p:cNvPr id="13" name="Oval 12"/>
          <p:cNvSpPr/>
          <p:nvPr/>
        </p:nvSpPr>
        <p:spPr>
          <a:xfrm>
            <a:off x="6352821" y="1741309"/>
            <a:ext cx="2771421" cy="1111959"/>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Arial" panose="020B0604020202020204" pitchFamily="34" charset="0"/>
              </a:rPr>
              <a:t>Be satisfied that all work is lawful and justified</a:t>
            </a:r>
          </a:p>
        </p:txBody>
      </p:sp>
    </p:spTree>
    <p:extLst>
      <p:ext uri="{BB962C8B-B14F-4D97-AF65-F5344CB8AC3E}">
        <p14:creationId xmlns:p14="http://schemas.microsoft.com/office/powerpoint/2010/main" val="1787207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5" grpId="0"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val 14"/>
          <p:cNvSpPr/>
          <p:nvPr/>
        </p:nvSpPr>
        <p:spPr>
          <a:xfrm>
            <a:off x="6191960" y="2980270"/>
            <a:ext cx="2850440" cy="1521186"/>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Arial" panose="020B0604020202020204" pitchFamily="34" charset="0"/>
              </a:rPr>
              <a:t>Further charitable objectives of the OR Society</a:t>
            </a:r>
          </a:p>
        </p:txBody>
      </p:sp>
      <p:sp>
        <p:nvSpPr>
          <p:cNvPr id="16" name="Oval 15"/>
          <p:cNvSpPr/>
          <p:nvPr/>
        </p:nvSpPr>
        <p:spPr>
          <a:xfrm>
            <a:off x="2540005" y="3833958"/>
            <a:ext cx="3905956" cy="1385739"/>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2" name="Title 1"/>
          <p:cNvSpPr>
            <a:spLocks noGrp="1"/>
          </p:cNvSpPr>
          <p:nvPr>
            <p:ph type="title"/>
          </p:nvPr>
        </p:nvSpPr>
        <p:spPr>
          <a:xfrm>
            <a:off x="628649" y="365126"/>
            <a:ext cx="8323439" cy="1263649"/>
          </a:xfrm>
        </p:spPr>
        <p:txBody>
          <a:bodyPr>
            <a:normAutofit/>
          </a:bodyPr>
          <a:lstStyle/>
          <a:p>
            <a:r>
              <a:rPr lang="en-GB" sz="3600" dirty="0"/>
              <a:t>Responsible leadership: listening and influencing</a:t>
            </a:r>
          </a:p>
        </p:txBody>
      </p:sp>
      <p:sp>
        <p:nvSpPr>
          <p:cNvPr id="4" name="Rectangle 3"/>
          <p:cNvSpPr/>
          <p:nvPr/>
        </p:nvSpPr>
        <p:spPr>
          <a:xfrm>
            <a:off x="327378" y="5271911"/>
            <a:ext cx="3668889" cy="349956"/>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latin typeface="Arial" panose="020B0604020202020204" pitchFamily="34" charset="0"/>
              </a:rPr>
              <a:t>Statement of ethical principles</a:t>
            </a:r>
          </a:p>
        </p:txBody>
      </p:sp>
      <p:sp>
        <p:nvSpPr>
          <p:cNvPr id="5" name="Rectangle 4"/>
          <p:cNvSpPr/>
          <p:nvPr/>
        </p:nvSpPr>
        <p:spPr>
          <a:xfrm>
            <a:off x="4487334" y="5288844"/>
            <a:ext cx="4464755" cy="349956"/>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latin typeface="Arial" panose="020B0604020202020204" pitchFamily="34" charset="0"/>
              </a:rPr>
              <a:t>Code of conduct for Chartered Scientist</a:t>
            </a:r>
          </a:p>
        </p:txBody>
      </p:sp>
      <p:sp>
        <p:nvSpPr>
          <p:cNvPr id="6" name="Oval 5"/>
          <p:cNvSpPr/>
          <p:nvPr/>
        </p:nvSpPr>
        <p:spPr>
          <a:xfrm>
            <a:off x="146757" y="1823156"/>
            <a:ext cx="3053646" cy="1030112"/>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Arial" panose="020B0604020202020204" pitchFamily="34" charset="0"/>
              </a:rPr>
              <a:t>Be aware of issues that O.R. raises for society</a:t>
            </a:r>
          </a:p>
        </p:txBody>
      </p:sp>
      <p:sp>
        <p:nvSpPr>
          <p:cNvPr id="7" name="Oval 6"/>
          <p:cNvSpPr/>
          <p:nvPr/>
        </p:nvSpPr>
        <p:spPr>
          <a:xfrm>
            <a:off x="3358450" y="1823156"/>
            <a:ext cx="2833510" cy="1157114"/>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Arial" panose="020B0604020202020204" pitchFamily="34" charset="0"/>
              </a:rPr>
              <a:t>Listen to aspirations and concerns of others</a:t>
            </a:r>
          </a:p>
        </p:txBody>
      </p:sp>
      <p:sp>
        <p:nvSpPr>
          <p:cNvPr id="8" name="Oval 7"/>
          <p:cNvSpPr/>
          <p:nvPr/>
        </p:nvSpPr>
        <p:spPr>
          <a:xfrm>
            <a:off x="146756" y="2980270"/>
            <a:ext cx="3397955" cy="1106331"/>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Arial" panose="020B0604020202020204" pitchFamily="34" charset="0"/>
              </a:rPr>
              <a:t>Actively promote public awareness of O.R. impact and benefits</a:t>
            </a:r>
          </a:p>
        </p:txBody>
      </p:sp>
      <p:sp>
        <p:nvSpPr>
          <p:cNvPr id="10" name="Oval 9"/>
          <p:cNvSpPr/>
          <p:nvPr/>
        </p:nvSpPr>
        <p:spPr>
          <a:xfrm>
            <a:off x="2968981" y="4028740"/>
            <a:ext cx="3232854" cy="948266"/>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Arial" panose="020B0604020202020204" pitchFamily="34" charset="0"/>
              </a:rPr>
              <a:t>Be objective and truthful when giving professional opinion</a:t>
            </a:r>
          </a:p>
        </p:txBody>
      </p:sp>
      <p:sp>
        <p:nvSpPr>
          <p:cNvPr id="13" name="Oval 12"/>
          <p:cNvSpPr/>
          <p:nvPr/>
        </p:nvSpPr>
        <p:spPr>
          <a:xfrm>
            <a:off x="6352821" y="1741309"/>
            <a:ext cx="2771421" cy="1111959"/>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Arial" panose="020B0604020202020204" pitchFamily="34" charset="0"/>
              </a:rPr>
              <a:t>Have regard at all times to the public interest</a:t>
            </a:r>
          </a:p>
        </p:txBody>
      </p:sp>
    </p:spTree>
    <p:extLst>
      <p:ext uri="{BB962C8B-B14F-4D97-AF65-F5344CB8AC3E}">
        <p14:creationId xmlns:p14="http://schemas.microsoft.com/office/powerpoint/2010/main" val="2223568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5" grpId="0" animBg="1"/>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49955" y="1626003"/>
            <a:ext cx="5412343" cy="42893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GB" dirty="0" err="1"/>
              <a:t>Ormerod</a:t>
            </a:r>
            <a:r>
              <a:rPr lang="en-GB" dirty="0"/>
              <a:t>/Ulrich framework</a:t>
            </a:r>
          </a:p>
        </p:txBody>
      </p:sp>
      <p:pic>
        <p:nvPicPr>
          <p:cNvPr id="2051" name="Picture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55928" y="5435601"/>
            <a:ext cx="4000500" cy="276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 name="Group 2"/>
          <p:cNvGrpSpPr/>
          <p:nvPr/>
        </p:nvGrpSpPr>
        <p:grpSpPr>
          <a:xfrm>
            <a:off x="4953706" y="1731412"/>
            <a:ext cx="3758982" cy="646331"/>
            <a:chOff x="4953706" y="1731412"/>
            <a:chExt cx="3758982" cy="646331"/>
          </a:xfrm>
        </p:grpSpPr>
        <p:cxnSp>
          <p:nvCxnSpPr>
            <p:cNvPr id="4" name="Straight Arrow Connector 3"/>
            <p:cNvCxnSpPr/>
            <p:nvPr/>
          </p:nvCxnSpPr>
          <p:spPr>
            <a:xfrm>
              <a:off x="4953706" y="1964267"/>
              <a:ext cx="1083733"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6091458" y="1731412"/>
              <a:ext cx="2621230" cy="646331"/>
            </a:xfrm>
            <a:prstGeom prst="rect">
              <a:avLst/>
            </a:prstGeom>
            <a:solidFill>
              <a:schemeClr val="bg2">
                <a:lumMod val="60000"/>
                <a:lumOff val="40000"/>
              </a:schemeClr>
            </a:solidFill>
          </p:spPr>
          <p:txBody>
            <a:bodyPr wrap="none" rtlCol="0">
              <a:spAutoFit/>
            </a:bodyPr>
            <a:lstStyle/>
            <a:p>
              <a:r>
                <a:rPr lang="en-GB" dirty="0">
                  <a:latin typeface="Arial" panose="020B0604020202020204" pitchFamily="34" charset="0"/>
                </a:rPr>
                <a:t>Is your work on the side</a:t>
              </a:r>
            </a:p>
            <a:p>
              <a:r>
                <a:rPr lang="en-GB" dirty="0">
                  <a:latin typeface="Arial" panose="020B0604020202020204" pitchFamily="34" charset="0"/>
                </a:rPr>
                <a:t>of good or evil?</a:t>
              </a:r>
            </a:p>
          </p:txBody>
        </p:sp>
      </p:grpSp>
      <p:grpSp>
        <p:nvGrpSpPr>
          <p:cNvPr id="6" name="Group 5"/>
          <p:cNvGrpSpPr/>
          <p:nvPr/>
        </p:nvGrpSpPr>
        <p:grpSpPr>
          <a:xfrm>
            <a:off x="4481689" y="2482315"/>
            <a:ext cx="4638870" cy="1200329"/>
            <a:chOff x="4481689" y="2482315"/>
            <a:chExt cx="4638870" cy="1200329"/>
          </a:xfrm>
        </p:grpSpPr>
        <p:cxnSp>
          <p:nvCxnSpPr>
            <p:cNvPr id="7" name="Straight Arrow Connector 6"/>
            <p:cNvCxnSpPr>
              <a:endCxn id="9" idx="1"/>
            </p:cNvCxnSpPr>
            <p:nvPr/>
          </p:nvCxnSpPr>
          <p:spPr>
            <a:xfrm>
              <a:off x="4481689" y="2788356"/>
              <a:ext cx="1609769" cy="29412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6091458" y="2482315"/>
              <a:ext cx="3029101" cy="1200329"/>
            </a:xfrm>
            <a:prstGeom prst="rect">
              <a:avLst/>
            </a:prstGeom>
            <a:solidFill>
              <a:schemeClr val="bg2">
                <a:lumMod val="60000"/>
                <a:lumOff val="40000"/>
              </a:schemeClr>
            </a:solidFill>
          </p:spPr>
          <p:txBody>
            <a:bodyPr wrap="square" rtlCol="0">
              <a:spAutoFit/>
            </a:bodyPr>
            <a:lstStyle/>
            <a:p>
              <a:r>
                <a:rPr lang="en-GB" dirty="0">
                  <a:latin typeface="Arial" panose="020B0604020202020204" pitchFamily="34" charset="0"/>
                </a:rPr>
                <a:t>Is process fair? aims, scope, stakeholder voice, method choice, implementation</a:t>
              </a:r>
            </a:p>
          </p:txBody>
        </p:sp>
      </p:grpSp>
      <p:grpSp>
        <p:nvGrpSpPr>
          <p:cNvPr id="8" name="Group 7"/>
          <p:cNvGrpSpPr/>
          <p:nvPr/>
        </p:nvGrpSpPr>
        <p:grpSpPr>
          <a:xfrm>
            <a:off x="4014611" y="3682644"/>
            <a:ext cx="5163256" cy="1581900"/>
            <a:chOff x="4014611" y="3682644"/>
            <a:chExt cx="5163256" cy="1581900"/>
          </a:xfrm>
        </p:grpSpPr>
        <p:cxnSp>
          <p:nvCxnSpPr>
            <p:cNvPr id="11" name="Straight Arrow Connector 10"/>
            <p:cNvCxnSpPr/>
            <p:nvPr/>
          </p:nvCxnSpPr>
          <p:spPr>
            <a:xfrm>
              <a:off x="4014611" y="3682644"/>
              <a:ext cx="2003778" cy="741636"/>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091458" y="3787216"/>
              <a:ext cx="3086409" cy="1477328"/>
            </a:xfrm>
            <a:prstGeom prst="rect">
              <a:avLst/>
            </a:prstGeom>
            <a:solidFill>
              <a:schemeClr val="bg2">
                <a:lumMod val="60000"/>
                <a:lumOff val="40000"/>
              </a:schemeClr>
            </a:solidFill>
          </p:spPr>
          <p:txBody>
            <a:bodyPr wrap="square" rtlCol="0">
              <a:spAutoFit/>
            </a:bodyPr>
            <a:lstStyle/>
            <a:p>
              <a:r>
                <a:rPr lang="en-GB" dirty="0">
                  <a:latin typeface="Arial" panose="020B0604020202020204" pitchFamily="34" charset="0"/>
                </a:rPr>
                <a:t>Are your models valid? </a:t>
              </a:r>
            </a:p>
            <a:p>
              <a:r>
                <a:rPr lang="en-GB" dirty="0">
                  <a:latin typeface="Arial" panose="020B0604020202020204" pitchFamily="34" charset="0"/>
                </a:rPr>
                <a:t>Do they address values adequately? Do you follow best practice (modelling, presenting, documenting…)</a:t>
              </a:r>
            </a:p>
          </p:txBody>
        </p:sp>
      </p:grpSp>
      <p:grpSp>
        <p:nvGrpSpPr>
          <p:cNvPr id="10" name="Group 9"/>
          <p:cNvGrpSpPr/>
          <p:nvPr/>
        </p:nvGrpSpPr>
        <p:grpSpPr>
          <a:xfrm>
            <a:off x="3352800" y="4143022"/>
            <a:ext cx="5500953" cy="1595426"/>
            <a:chOff x="3352800" y="4143022"/>
            <a:chExt cx="5500953" cy="1595426"/>
          </a:xfrm>
        </p:grpSpPr>
        <p:cxnSp>
          <p:nvCxnSpPr>
            <p:cNvPr id="17" name="Straight Arrow Connector 16"/>
            <p:cNvCxnSpPr/>
            <p:nvPr/>
          </p:nvCxnSpPr>
          <p:spPr>
            <a:xfrm>
              <a:off x="3352800" y="4143022"/>
              <a:ext cx="2700867" cy="141076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6091458" y="5369116"/>
              <a:ext cx="2762295" cy="369332"/>
            </a:xfrm>
            <a:prstGeom prst="rect">
              <a:avLst/>
            </a:prstGeom>
            <a:solidFill>
              <a:schemeClr val="bg2">
                <a:lumMod val="60000"/>
                <a:lumOff val="40000"/>
              </a:schemeClr>
            </a:solidFill>
          </p:spPr>
          <p:txBody>
            <a:bodyPr wrap="none" rtlCol="0">
              <a:spAutoFit/>
            </a:bodyPr>
            <a:lstStyle/>
            <a:p>
              <a:r>
                <a:rPr lang="en-GB" dirty="0">
                  <a:latin typeface="Arial" panose="020B0604020202020204" pitchFamily="34" charset="0"/>
                </a:rPr>
                <a:t>Do you behave ethically?</a:t>
              </a:r>
            </a:p>
          </p:txBody>
        </p:sp>
      </p:grpSp>
    </p:spTree>
    <p:extLst>
      <p:ext uri="{BB962C8B-B14F-4D97-AF65-F5344CB8AC3E}">
        <p14:creationId xmlns:p14="http://schemas.microsoft.com/office/powerpoint/2010/main" val="3002602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left)">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left)">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Ethics: no-no or dilemma</a:t>
            </a:r>
          </a:p>
        </p:txBody>
      </p:sp>
      <p:sp>
        <p:nvSpPr>
          <p:cNvPr id="4" name="TextBox 3"/>
          <p:cNvSpPr txBox="1"/>
          <p:nvPr/>
        </p:nvSpPr>
        <p:spPr>
          <a:xfrm>
            <a:off x="322836" y="1731411"/>
            <a:ext cx="2621230" cy="646331"/>
          </a:xfrm>
          <a:prstGeom prst="rect">
            <a:avLst/>
          </a:prstGeom>
          <a:solidFill>
            <a:schemeClr val="bg2">
              <a:lumMod val="60000"/>
              <a:lumOff val="40000"/>
            </a:schemeClr>
          </a:solidFill>
        </p:spPr>
        <p:txBody>
          <a:bodyPr wrap="none" rtlCol="0">
            <a:spAutoFit/>
          </a:bodyPr>
          <a:lstStyle/>
          <a:p>
            <a:r>
              <a:rPr lang="en-GB" dirty="0">
                <a:latin typeface="Arial" panose="020B0604020202020204" pitchFamily="34" charset="0"/>
              </a:rPr>
              <a:t>Is your work on the side</a:t>
            </a:r>
          </a:p>
          <a:p>
            <a:r>
              <a:rPr lang="en-GB" dirty="0">
                <a:latin typeface="Arial" panose="020B0604020202020204" pitchFamily="34" charset="0"/>
              </a:rPr>
              <a:t>of good or evil?</a:t>
            </a:r>
          </a:p>
        </p:txBody>
      </p:sp>
      <p:sp>
        <p:nvSpPr>
          <p:cNvPr id="5" name="TextBox 4"/>
          <p:cNvSpPr txBox="1"/>
          <p:nvPr/>
        </p:nvSpPr>
        <p:spPr>
          <a:xfrm>
            <a:off x="322836" y="2482314"/>
            <a:ext cx="3029101" cy="1200329"/>
          </a:xfrm>
          <a:prstGeom prst="rect">
            <a:avLst/>
          </a:prstGeom>
          <a:solidFill>
            <a:schemeClr val="bg2">
              <a:lumMod val="60000"/>
              <a:lumOff val="40000"/>
            </a:schemeClr>
          </a:solidFill>
        </p:spPr>
        <p:txBody>
          <a:bodyPr wrap="square" rtlCol="0">
            <a:spAutoFit/>
          </a:bodyPr>
          <a:lstStyle/>
          <a:p>
            <a:r>
              <a:rPr lang="en-GB" dirty="0">
                <a:latin typeface="Arial" panose="020B0604020202020204" pitchFamily="34" charset="0"/>
              </a:rPr>
              <a:t>Is process fair? aims, scope, stakeholder voice, method choice, implementation</a:t>
            </a:r>
          </a:p>
        </p:txBody>
      </p:sp>
      <p:sp>
        <p:nvSpPr>
          <p:cNvPr id="6" name="TextBox 5"/>
          <p:cNvSpPr txBox="1"/>
          <p:nvPr/>
        </p:nvSpPr>
        <p:spPr>
          <a:xfrm>
            <a:off x="322836" y="3787215"/>
            <a:ext cx="3086409" cy="1477328"/>
          </a:xfrm>
          <a:prstGeom prst="rect">
            <a:avLst/>
          </a:prstGeom>
          <a:solidFill>
            <a:schemeClr val="bg2">
              <a:lumMod val="60000"/>
              <a:lumOff val="40000"/>
            </a:schemeClr>
          </a:solidFill>
        </p:spPr>
        <p:txBody>
          <a:bodyPr wrap="square" rtlCol="0">
            <a:spAutoFit/>
          </a:bodyPr>
          <a:lstStyle/>
          <a:p>
            <a:r>
              <a:rPr lang="en-GB" dirty="0">
                <a:latin typeface="Arial" panose="020B0604020202020204" pitchFamily="34" charset="0"/>
              </a:rPr>
              <a:t>Are your models valid? </a:t>
            </a:r>
          </a:p>
          <a:p>
            <a:r>
              <a:rPr lang="en-GB" dirty="0">
                <a:latin typeface="Arial" panose="020B0604020202020204" pitchFamily="34" charset="0"/>
              </a:rPr>
              <a:t>Do they address values adequately? Do you follow best practice (modelling, presenting, documenting…)</a:t>
            </a:r>
          </a:p>
        </p:txBody>
      </p:sp>
      <p:sp>
        <p:nvSpPr>
          <p:cNvPr id="7" name="TextBox 6"/>
          <p:cNvSpPr txBox="1"/>
          <p:nvPr/>
        </p:nvSpPr>
        <p:spPr>
          <a:xfrm>
            <a:off x="322836" y="5346032"/>
            <a:ext cx="2762295" cy="369332"/>
          </a:xfrm>
          <a:prstGeom prst="rect">
            <a:avLst/>
          </a:prstGeom>
          <a:solidFill>
            <a:schemeClr val="bg2">
              <a:lumMod val="60000"/>
              <a:lumOff val="40000"/>
            </a:schemeClr>
          </a:solidFill>
        </p:spPr>
        <p:txBody>
          <a:bodyPr wrap="none" rtlCol="0">
            <a:spAutoFit/>
          </a:bodyPr>
          <a:lstStyle/>
          <a:p>
            <a:r>
              <a:rPr lang="en-GB" dirty="0">
                <a:latin typeface="Arial" panose="020B0604020202020204" pitchFamily="34" charset="0"/>
              </a:rPr>
              <a:t>Do you behave ethically?</a:t>
            </a:r>
          </a:p>
        </p:txBody>
      </p:sp>
      <p:sp>
        <p:nvSpPr>
          <p:cNvPr id="8" name="TextBox 7"/>
          <p:cNvSpPr txBox="1"/>
          <p:nvPr/>
        </p:nvSpPr>
        <p:spPr>
          <a:xfrm>
            <a:off x="3849511" y="1731411"/>
            <a:ext cx="1885245" cy="646331"/>
          </a:xfrm>
          <a:prstGeom prst="rect">
            <a:avLst/>
          </a:prstGeom>
          <a:solidFill>
            <a:schemeClr val="tx2">
              <a:lumMod val="20000"/>
              <a:lumOff val="80000"/>
            </a:schemeClr>
          </a:solidFill>
        </p:spPr>
        <p:txBody>
          <a:bodyPr wrap="square" rtlCol="0">
            <a:spAutoFit/>
          </a:bodyPr>
          <a:lstStyle/>
          <a:p>
            <a:r>
              <a:rPr lang="en-GB" dirty="0">
                <a:latin typeface="Arial" panose="020B0604020202020204" pitchFamily="34" charset="0"/>
              </a:rPr>
              <a:t>Optimising child trafficking routes</a:t>
            </a:r>
          </a:p>
        </p:txBody>
      </p:sp>
      <p:sp>
        <p:nvSpPr>
          <p:cNvPr id="9" name="TextBox 8"/>
          <p:cNvSpPr txBox="1"/>
          <p:nvPr/>
        </p:nvSpPr>
        <p:spPr>
          <a:xfrm>
            <a:off x="6400801" y="1731411"/>
            <a:ext cx="2127955" cy="646331"/>
          </a:xfrm>
          <a:prstGeom prst="rect">
            <a:avLst/>
          </a:prstGeom>
          <a:solidFill>
            <a:schemeClr val="accent6">
              <a:lumMod val="20000"/>
              <a:lumOff val="80000"/>
            </a:schemeClr>
          </a:solidFill>
        </p:spPr>
        <p:txBody>
          <a:bodyPr wrap="square" rtlCol="0">
            <a:spAutoFit/>
          </a:bodyPr>
          <a:lstStyle/>
          <a:p>
            <a:r>
              <a:rPr lang="en-GB" dirty="0">
                <a:latin typeface="Arial" panose="020B0604020202020204" pitchFamily="34" charset="0"/>
              </a:rPr>
              <a:t>Optimising bombing convoys</a:t>
            </a:r>
          </a:p>
        </p:txBody>
      </p:sp>
      <p:sp>
        <p:nvSpPr>
          <p:cNvPr id="10" name="TextBox 9"/>
          <p:cNvSpPr txBox="1"/>
          <p:nvPr/>
        </p:nvSpPr>
        <p:spPr>
          <a:xfrm>
            <a:off x="3849511" y="2759313"/>
            <a:ext cx="2246490" cy="646331"/>
          </a:xfrm>
          <a:prstGeom prst="rect">
            <a:avLst/>
          </a:prstGeom>
          <a:solidFill>
            <a:schemeClr val="tx2">
              <a:lumMod val="20000"/>
              <a:lumOff val="80000"/>
            </a:schemeClr>
          </a:solidFill>
        </p:spPr>
        <p:txBody>
          <a:bodyPr wrap="square" rtlCol="0">
            <a:spAutoFit/>
          </a:bodyPr>
          <a:lstStyle/>
          <a:p>
            <a:r>
              <a:rPr lang="en-GB" dirty="0">
                <a:latin typeface="Arial" panose="020B0604020202020204" pitchFamily="34" charset="0"/>
              </a:rPr>
              <a:t>Modelling to justify foregone conclusion</a:t>
            </a:r>
          </a:p>
        </p:txBody>
      </p:sp>
      <p:sp>
        <p:nvSpPr>
          <p:cNvPr id="11" name="TextBox 10"/>
          <p:cNvSpPr txBox="1"/>
          <p:nvPr/>
        </p:nvSpPr>
        <p:spPr>
          <a:xfrm>
            <a:off x="6400801" y="5083354"/>
            <a:ext cx="2246490" cy="923330"/>
          </a:xfrm>
          <a:prstGeom prst="rect">
            <a:avLst/>
          </a:prstGeom>
          <a:solidFill>
            <a:schemeClr val="accent6">
              <a:lumMod val="20000"/>
              <a:lumOff val="80000"/>
            </a:schemeClr>
          </a:solidFill>
        </p:spPr>
        <p:txBody>
          <a:bodyPr wrap="square" rtlCol="0">
            <a:spAutoFit/>
          </a:bodyPr>
          <a:lstStyle/>
          <a:p>
            <a:r>
              <a:rPr lang="en-GB" dirty="0">
                <a:latin typeface="Arial" panose="020B0604020202020204" pitchFamily="34" charset="0"/>
              </a:rPr>
              <a:t>Keeping quiet about someone else’s poor practice</a:t>
            </a:r>
          </a:p>
        </p:txBody>
      </p:sp>
      <p:sp>
        <p:nvSpPr>
          <p:cNvPr id="12" name="TextBox 11"/>
          <p:cNvSpPr txBox="1"/>
          <p:nvPr/>
        </p:nvSpPr>
        <p:spPr>
          <a:xfrm>
            <a:off x="3849511" y="5360353"/>
            <a:ext cx="2246490" cy="369332"/>
          </a:xfrm>
          <a:prstGeom prst="rect">
            <a:avLst/>
          </a:prstGeom>
          <a:solidFill>
            <a:schemeClr val="tx2">
              <a:lumMod val="20000"/>
              <a:lumOff val="80000"/>
            </a:schemeClr>
          </a:solidFill>
        </p:spPr>
        <p:txBody>
          <a:bodyPr wrap="square" rtlCol="0">
            <a:spAutoFit/>
          </a:bodyPr>
          <a:lstStyle/>
          <a:p>
            <a:r>
              <a:rPr lang="en-GB" dirty="0">
                <a:latin typeface="Arial" panose="020B0604020202020204" pitchFamily="34" charset="0"/>
              </a:rPr>
              <a:t>Fiddling results</a:t>
            </a:r>
          </a:p>
        </p:txBody>
      </p:sp>
      <p:sp>
        <p:nvSpPr>
          <p:cNvPr id="13" name="TextBox 12"/>
          <p:cNvSpPr txBox="1"/>
          <p:nvPr/>
        </p:nvSpPr>
        <p:spPr>
          <a:xfrm>
            <a:off x="6400801" y="4202714"/>
            <a:ext cx="2246490" cy="646331"/>
          </a:xfrm>
          <a:prstGeom prst="rect">
            <a:avLst/>
          </a:prstGeom>
          <a:solidFill>
            <a:schemeClr val="accent6">
              <a:lumMod val="20000"/>
              <a:lumOff val="80000"/>
            </a:schemeClr>
          </a:solidFill>
        </p:spPr>
        <p:txBody>
          <a:bodyPr wrap="square" rtlCol="0">
            <a:spAutoFit/>
          </a:bodyPr>
          <a:lstStyle/>
          <a:p>
            <a:r>
              <a:rPr lang="en-GB" dirty="0">
                <a:latin typeface="Arial" panose="020B0604020202020204" pitchFamily="34" charset="0"/>
              </a:rPr>
              <a:t>Presenting imperfect analysis</a:t>
            </a:r>
          </a:p>
        </p:txBody>
      </p:sp>
      <p:sp>
        <p:nvSpPr>
          <p:cNvPr id="14" name="TextBox 13"/>
          <p:cNvSpPr txBox="1"/>
          <p:nvPr/>
        </p:nvSpPr>
        <p:spPr>
          <a:xfrm>
            <a:off x="3849511" y="4064214"/>
            <a:ext cx="2246490" cy="923330"/>
          </a:xfrm>
          <a:prstGeom prst="rect">
            <a:avLst/>
          </a:prstGeom>
          <a:solidFill>
            <a:schemeClr val="tx2">
              <a:lumMod val="20000"/>
              <a:lumOff val="80000"/>
            </a:schemeClr>
          </a:solidFill>
        </p:spPr>
        <p:txBody>
          <a:bodyPr wrap="square" rtlCol="0">
            <a:spAutoFit/>
          </a:bodyPr>
          <a:lstStyle/>
          <a:p>
            <a:r>
              <a:rPr lang="en-GB" dirty="0">
                <a:latin typeface="Arial" panose="020B0604020202020204" pitchFamily="34" charset="0"/>
              </a:rPr>
              <a:t>Presenting uncheckable outputs</a:t>
            </a:r>
          </a:p>
        </p:txBody>
      </p:sp>
      <p:sp>
        <p:nvSpPr>
          <p:cNvPr id="15" name="TextBox 14"/>
          <p:cNvSpPr txBox="1"/>
          <p:nvPr/>
        </p:nvSpPr>
        <p:spPr>
          <a:xfrm>
            <a:off x="6400801" y="2759313"/>
            <a:ext cx="2246490" cy="923330"/>
          </a:xfrm>
          <a:prstGeom prst="rect">
            <a:avLst/>
          </a:prstGeom>
          <a:solidFill>
            <a:schemeClr val="accent6">
              <a:lumMod val="20000"/>
              <a:lumOff val="80000"/>
            </a:schemeClr>
          </a:solidFill>
        </p:spPr>
        <p:txBody>
          <a:bodyPr wrap="square" rtlCol="0">
            <a:spAutoFit/>
          </a:bodyPr>
          <a:lstStyle/>
          <a:p>
            <a:r>
              <a:rPr lang="en-GB" dirty="0">
                <a:latin typeface="Arial" panose="020B0604020202020204" pitchFamily="34" charset="0"/>
              </a:rPr>
              <a:t>Confidential analysis to support downsizing</a:t>
            </a:r>
          </a:p>
        </p:txBody>
      </p:sp>
    </p:spTree>
    <p:extLst>
      <p:ext uri="{BB962C8B-B14F-4D97-AF65-F5344CB8AC3E}">
        <p14:creationId xmlns:p14="http://schemas.microsoft.com/office/powerpoint/2010/main" val="3631272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Ethics in practice</a:t>
            </a:r>
          </a:p>
        </p:txBody>
      </p:sp>
      <p:sp>
        <p:nvSpPr>
          <p:cNvPr id="4" name="Oval 3"/>
          <p:cNvSpPr/>
          <p:nvPr/>
        </p:nvSpPr>
        <p:spPr>
          <a:xfrm>
            <a:off x="214488" y="1851378"/>
            <a:ext cx="2788356" cy="14901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Arial" panose="020B0604020202020204" pitchFamily="34" charset="0"/>
              </a:rPr>
              <a:t>Perfect ethical behaviour</a:t>
            </a:r>
          </a:p>
          <a:p>
            <a:pPr algn="ctr"/>
            <a:r>
              <a:rPr lang="en-GB" dirty="0">
                <a:latin typeface="Arial" panose="020B0604020202020204" pitchFamily="34" charset="0"/>
              </a:rPr>
              <a:t>Yes-Yes</a:t>
            </a:r>
          </a:p>
        </p:txBody>
      </p:sp>
      <p:grpSp>
        <p:nvGrpSpPr>
          <p:cNvPr id="10" name="Group 9"/>
          <p:cNvGrpSpPr/>
          <p:nvPr/>
        </p:nvGrpSpPr>
        <p:grpSpPr>
          <a:xfrm>
            <a:off x="3168561" y="3787422"/>
            <a:ext cx="5809721" cy="1738489"/>
            <a:chOff x="3002844" y="3787422"/>
            <a:chExt cx="5809721" cy="1738489"/>
          </a:xfr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0800000" scaled="1"/>
            <a:tileRect/>
          </a:gradFill>
        </p:grpSpPr>
        <p:sp>
          <p:nvSpPr>
            <p:cNvPr id="5" name="Oval 4"/>
            <p:cNvSpPr/>
            <p:nvPr/>
          </p:nvSpPr>
          <p:spPr>
            <a:xfrm>
              <a:off x="3002844" y="3787422"/>
              <a:ext cx="3070578" cy="173848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Arial" panose="020B0604020202020204" pitchFamily="34" charset="0"/>
                </a:rPr>
                <a:t>Day-to-day practice</a:t>
              </a:r>
            </a:p>
          </p:txBody>
        </p:sp>
        <p:sp>
          <p:nvSpPr>
            <p:cNvPr id="6" name="Oval 5"/>
            <p:cNvSpPr/>
            <p:nvPr/>
          </p:nvSpPr>
          <p:spPr>
            <a:xfrm>
              <a:off x="5741987" y="3787422"/>
              <a:ext cx="3070578" cy="173848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Arial" panose="020B0604020202020204" pitchFamily="34" charset="0"/>
                </a:rPr>
                <a:t>Ethical dilemmas</a:t>
              </a:r>
            </a:p>
          </p:txBody>
        </p:sp>
      </p:grpSp>
      <p:pic>
        <p:nvPicPr>
          <p:cNvPr id="1027" name="Picture 3" descr="C:\Users\FREN\AppData\Local\Microsoft\Windows\Temporary Internet Files\Content.IE5\K3ONFSRP\globe-marcelo-staudt-[1].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931718" y="2596444"/>
            <a:ext cx="1848965" cy="261337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FREN\AppData\Local\Microsoft\Windows\Temporary Internet Files\Content.IE5\K3ONFSRP\El_Greco_-_St_Jerome_as_a_Scholar_-_WGA10625[1].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14488" y="3290711"/>
            <a:ext cx="1377244" cy="168574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FREN\AppData\Local\Microsoft\Windows\Temporary Internet Files\Content.IE5\Y0L8ORJY\The_Thinker[1].jpg"/>
          <p:cNvPicPr>
            <a:picLocks noChangeAspect="1" noChangeArrowheads="1"/>
          </p:cNvPicPr>
          <p:nvPr/>
        </p:nvPicPr>
        <p:blipFill>
          <a:blip r:embed="rId5" cstate="screen">
            <a:extLst>
              <a:ext uri="{BEBA8EAE-BF5A-486C-A8C5-ECC9F3942E4B}">
                <a14:imgProps xmlns:a14="http://schemas.microsoft.com/office/drawing/2010/main">
                  <a14:imgLayer r:embed="rId6">
                    <a14:imgEffect>
                      <a14:backgroundRemoval t="3333" b="89167" l="10893" r="95643">
                        <a14:backgroundMark x1="21133" y1="10500" x2="21133" y2="10500"/>
                        <a14:backgroundMark x1="35294" y1="12167" x2="35294" y2="12167"/>
                        <a14:backgroundMark x1="64924" y1="10000" x2="64924" y2="10000"/>
                        <a14:backgroundMark x1="77342" y1="6000" x2="67320" y2="10667"/>
                        <a14:backgroundMark x1="67974" y1="10500" x2="50109" y2="13500"/>
                        <a14:backgroundMark x1="50109" y1="14167" x2="37691" y2="19167"/>
                        <a14:backgroundMark x1="37908" y1="19667" x2="27015" y2="26500"/>
                        <a14:backgroundMark x1="26580" y1="27500" x2="18519" y2="41167"/>
                        <a14:backgroundMark x1="18301" y1="42000" x2="14379" y2="51500"/>
                        <a14:backgroundMark x1="13943" y1="51833" x2="15686" y2="57833"/>
                        <a14:backgroundMark x1="15251" y1="56500" x2="15686" y2="58000"/>
                        <a14:backgroundMark x1="11111" y1="60500" x2="14161" y2="57500"/>
                      </a14:backgroundRemoval>
                    </a14:imgEffect>
                  </a14:imgLayer>
                </a14:imgProps>
              </a:ext>
              <a:ext uri="{28A0092B-C50C-407E-A947-70E740481C1C}">
                <a14:useLocalDpi xmlns:a14="http://schemas.microsoft.com/office/drawing/2010/main"/>
              </a:ext>
            </a:extLst>
          </a:blip>
          <a:srcRect/>
          <a:stretch>
            <a:fillRect/>
          </a:stretch>
        </p:blipFill>
        <p:spPr bwMode="auto">
          <a:xfrm>
            <a:off x="6715869" y="1535288"/>
            <a:ext cx="2019744" cy="26401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7810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028"/>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0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Enemies of ethical practice</a:t>
            </a:r>
          </a:p>
        </p:txBody>
      </p:sp>
      <p:sp>
        <p:nvSpPr>
          <p:cNvPr id="4" name="Oval 3"/>
          <p:cNvSpPr/>
          <p:nvPr/>
        </p:nvSpPr>
        <p:spPr>
          <a:xfrm>
            <a:off x="214488" y="1851378"/>
            <a:ext cx="2788356" cy="14901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Arial" panose="020B0604020202020204" pitchFamily="34" charset="0"/>
              </a:rPr>
              <a:t>Perfect ethical behaviour</a:t>
            </a:r>
          </a:p>
          <a:p>
            <a:pPr algn="ctr"/>
            <a:r>
              <a:rPr lang="en-GB" dirty="0">
                <a:latin typeface="Arial" panose="020B0604020202020204" pitchFamily="34" charset="0"/>
              </a:rPr>
              <a:t>Yes-Yes</a:t>
            </a:r>
          </a:p>
        </p:txBody>
      </p:sp>
      <p:grpSp>
        <p:nvGrpSpPr>
          <p:cNvPr id="10" name="Group 9"/>
          <p:cNvGrpSpPr/>
          <p:nvPr/>
        </p:nvGrpSpPr>
        <p:grpSpPr>
          <a:xfrm>
            <a:off x="3168561" y="3787423"/>
            <a:ext cx="5809721" cy="1738489"/>
            <a:chOff x="3002844" y="3787422"/>
            <a:chExt cx="5809721" cy="1738489"/>
          </a:xfr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0800000" scaled="1"/>
            <a:tileRect/>
          </a:gradFill>
        </p:grpSpPr>
        <p:sp>
          <p:nvSpPr>
            <p:cNvPr id="5" name="Oval 4"/>
            <p:cNvSpPr/>
            <p:nvPr/>
          </p:nvSpPr>
          <p:spPr>
            <a:xfrm>
              <a:off x="3002844" y="3787422"/>
              <a:ext cx="3070578" cy="173848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Arial" panose="020B0604020202020204" pitchFamily="34" charset="0"/>
                </a:rPr>
                <a:t>Day-to-day practice</a:t>
              </a:r>
            </a:p>
          </p:txBody>
        </p:sp>
        <p:sp>
          <p:nvSpPr>
            <p:cNvPr id="6" name="Oval 5"/>
            <p:cNvSpPr/>
            <p:nvPr/>
          </p:nvSpPr>
          <p:spPr>
            <a:xfrm>
              <a:off x="5741987" y="3787422"/>
              <a:ext cx="3070578" cy="173848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Arial" panose="020B0604020202020204" pitchFamily="34" charset="0"/>
                </a:rPr>
                <a:t>Ethical dilemmas</a:t>
              </a:r>
            </a:p>
          </p:txBody>
        </p:sp>
      </p:grpSp>
      <p:grpSp>
        <p:nvGrpSpPr>
          <p:cNvPr id="11" name="Group 10"/>
          <p:cNvGrpSpPr/>
          <p:nvPr/>
        </p:nvGrpSpPr>
        <p:grpSpPr>
          <a:xfrm>
            <a:off x="2072083" y="2445456"/>
            <a:ext cx="1387387" cy="2683934"/>
            <a:chOff x="2974267" y="2789765"/>
            <a:chExt cx="1387387" cy="2683934"/>
          </a:xfrm>
        </p:grpSpPr>
        <p:pic>
          <p:nvPicPr>
            <p:cNvPr id="12" name="Picture 2" descr="C:\Users\FREN\AppData\Local\Microsoft\Windows\Temporary Internet Files\Content.IE5\T2952TUG\2228443709_8d7b9db2d6[1].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974267" y="3004330"/>
              <a:ext cx="1387387" cy="2174588"/>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Group 12"/>
            <p:cNvGrpSpPr/>
            <p:nvPr/>
          </p:nvGrpSpPr>
          <p:grpSpPr>
            <a:xfrm>
              <a:off x="2995919" y="2789765"/>
              <a:ext cx="1300384" cy="2683934"/>
              <a:chOff x="3154890" y="1999542"/>
              <a:chExt cx="1300384" cy="2683934"/>
            </a:xfrm>
          </p:grpSpPr>
          <p:cxnSp>
            <p:nvCxnSpPr>
              <p:cNvPr id="14" name="Straight Connector 13"/>
              <p:cNvCxnSpPr/>
              <p:nvPr/>
            </p:nvCxnSpPr>
            <p:spPr>
              <a:xfrm>
                <a:off x="3198591" y="1999543"/>
                <a:ext cx="1256683" cy="2683933"/>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3154890" y="1999542"/>
                <a:ext cx="1256683" cy="2683933"/>
              </a:xfrm>
              <a:prstGeom prst="line">
                <a:avLst/>
              </a:prstGeom>
              <a:ln w="76200"/>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2874956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Personal imperfections</a:t>
            </a:r>
          </a:p>
        </p:txBody>
      </p:sp>
      <p:sp>
        <p:nvSpPr>
          <p:cNvPr id="3" name="Content Placeholder 2"/>
          <p:cNvSpPr>
            <a:spLocks noGrp="1"/>
          </p:cNvSpPr>
          <p:nvPr>
            <p:ph idx="1"/>
          </p:nvPr>
        </p:nvSpPr>
        <p:spPr/>
        <p:txBody>
          <a:bodyPr>
            <a:normAutofit lnSpcReduction="10000"/>
          </a:bodyPr>
          <a:lstStyle/>
          <a:p>
            <a:r>
              <a:rPr lang="en-GB" dirty="0"/>
              <a:t>Laziness</a:t>
            </a:r>
          </a:p>
          <a:p>
            <a:r>
              <a:rPr lang="en-GB" dirty="0"/>
              <a:t>Thoughtlessness</a:t>
            </a:r>
          </a:p>
          <a:p>
            <a:r>
              <a:rPr lang="en-GB" dirty="0"/>
              <a:t>Ignorance</a:t>
            </a:r>
          </a:p>
          <a:p>
            <a:r>
              <a:rPr lang="en-GB" dirty="0"/>
              <a:t>Arrogance</a:t>
            </a:r>
          </a:p>
          <a:p>
            <a:r>
              <a:rPr lang="en-GB" dirty="0"/>
              <a:t>Controlling</a:t>
            </a:r>
          </a:p>
          <a:p>
            <a:r>
              <a:rPr lang="en-GB" dirty="0"/>
              <a:t>Cowardice</a:t>
            </a:r>
          </a:p>
          <a:p>
            <a:r>
              <a:rPr lang="en-GB" dirty="0"/>
              <a:t>Putting own interest first</a:t>
            </a:r>
          </a:p>
          <a:p>
            <a:r>
              <a:rPr lang="en-GB" dirty="0"/>
              <a:t>Other, please specify</a:t>
            </a:r>
          </a:p>
          <a:p>
            <a:pPr marL="0" indent="0">
              <a:buNone/>
            </a:pPr>
            <a:endParaRPr lang="en-GB" dirty="0"/>
          </a:p>
        </p:txBody>
      </p:sp>
      <p:pic>
        <p:nvPicPr>
          <p:cNvPr id="4" name="Picture 2" descr="C:\Users\FREN\AppData\Local\Microsoft\Windows\Temporary Internet Files\Content.IE5\TAPAZZ34\bien_mal_4[1].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170939" y="1964267"/>
            <a:ext cx="3483313" cy="290124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rot="19930178">
            <a:off x="1191606" y="2156178"/>
            <a:ext cx="2381956" cy="10837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latin typeface="Arial" panose="020B0604020202020204" pitchFamily="34" charset="0"/>
              </a:rPr>
              <a:t>Time management</a:t>
            </a:r>
          </a:p>
        </p:txBody>
      </p:sp>
      <p:sp>
        <p:nvSpPr>
          <p:cNvPr id="6" name="Rectangle 5"/>
          <p:cNvSpPr/>
          <p:nvPr/>
        </p:nvSpPr>
        <p:spPr>
          <a:xfrm rot="19805035">
            <a:off x="1016000" y="3803428"/>
            <a:ext cx="3318934" cy="10837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latin typeface="Arial" panose="020B0604020202020204" pitchFamily="34" charset="0"/>
              </a:rPr>
              <a:t>Pragmatism</a:t>
            </a:r>
          </a:p>
        </p:txBody>
      </p:sp>
    </p:spTree>
    <p:extLst>
      <p:ext uri="{BB962C8B-B14F-4D97-AF65-F5344CB8AC3E}">
        <p14:creationId xmlns:p14="http://schemas.microsoft.com/office/powerpoint/2010/main" val="962472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fade">
                                      <p:cBhvr>
                                        <p:cTn id="39" dur="3000"/>
                                        <p:tgtEl>
                                          <p:spTgt spid="5"/>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fade">
                                      <p:cBhvr>
                                        <p:cTn id="44" dur="3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7" name="Picture 5" descr="C:\Users\FREN\AppData\Local\Microsoft\Windows\Temporary Internet Files\Content.IE5\TAPAZZ34\Tavola_di_Velletri[1].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25778" y="1253066"/>
            <a:ext cx="9618133" cy="560493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GB" dirty="0"/>
              <a:t>Sources of ethical dilemmas</a:t>
            </a:r>
          </a:p>
        </p:txBody>
      </p:sp>
      <p:sp>
        <p:nvSpPr>
          <p:cNvPr id="7" name="Oval 6"/>
          <p:cNvSpPr/>
          <p:nvPr/>
        </p:nvSpPr>
        <p:spPr>
          <a:xfrm>
            <a:off x="1828801" y="1614311"/>
            <a:ext cx="5576710" cy="4007556"/>
          </a:xfrm>
          <a:prstGeom prst="ellipse">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0000"/>
              </a:solidFill>
              <a:latin typeface="Arial" panose="020B0604020202020204" pitchFamily="34" charset="0"/>
            </a:endParaRPr>
          </a:p>
        </p:txBody>
      </p:sp>
      <p:pic>
        <p:nvPicPr>
          <p:cNvPr id="4" name="Picture 2" descr="C:\Users\FREN\AppData\Local\Microsoft\Windows\Temporary Internet Files\Content.IE5\TAPAZZ34\bien_mal_4[1].jpg"/>
          <p:cNvPicPr>
            <a:picLocks noGrp="1" noChangeAspect="1" noChangeArrowheads="1"/>
          </p:cNvPicPr>
          <p:nvPr>
            <p:ph idx="1"/>
          </p:nvPr>
        </p:nvPicPr>
        <p:blipFill>
          <a:blip r:embed="rId4">
            <a:extLst>
              <a:ext uri="{28A0092B-C50C-407E-A947-70E740481C1C}">
                <a14:useLocalDpi xmlns:a14="http://schemas.microsoft.com/office/drawing/2010/main"/>
              </a:ext>
            </a:extLst>
          </a:blip>
          <a:srcRect/>
          <a:stretch>
            <a:fillRect/>
          </a:stretch>
        </p:blipFill>
        <p:spPr bwMode="auto">
          <a:xfrm>
            <a:off x="2850192" y="2069040"/>
            <a:ext cx="3654851" cy="3044119"/>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5" name="Picture 2" descr="C:\Users\FREN\AppData\Local\Microsoft\Windows\Temporary Internet Files\Content.IE5\TAPAZZ34\bien_mal_4[1].jpg"/>
          <p:cNvPicPr>
            <a:picLocks noChangeAspect="1" noChangeArrowheads="1"/>
          </p:cNvPicPr>
          <p:nvPr/>
        </p:nvPicPr>
        <p:blipFill rotWithShape="1">
          <a:blip r:embed="rId4">
            <a:extLst>
              <a:ext uri="{28A0092B-C50C-407E-A947-70E740481C1C}">
                <a14:useLocalDpi xmlns:a14="http://schemas.microsoft.com/office/drawing/2010/main"/>
              </a:ext>
            </a:extLst>
          </a:blip>
          <a:srcRect t="69331" r="50000"/>
          <a:stretch/>
        </p:blipFill>
        <p:spPr bwMode="auto">
          <a:xfrm flipH="1">
            <a:off x="4694549" y="4173923"/>
            <a:ext cx="1827426" cy="93359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FREN\AppData\Local\Microsoft\Windows\Temporary Internet Files\Content.IE5\TAPAZZ34\bien_mal_4[1].jpg"/>
          <p:cNvPicPr>
            <a:picLocks noChangeAspect="1" noChangeArrowheads="1"/>
          </p:cNvPicPr>
          <p:nvPr/>
        </p:nvPicPr>
        <p:blipFill rotWithShape="1">
          <a:blip r:embed="rId4">
            <a:extLst>
              <a:ext uri="{28A0092B-C50C-407E-A947-70E740481C1C}">
                <a14:useLocalDpi xmlns:a14="http://schemas.microsoft.com/office/drawing/2010/main"/>
              </a:ext>
            </a:extLst>
          </a:blip>
          <a:srcRect l="18901" t="1" r="57272" b="79339"/>
          <a:stretch/>
        </p:blipFill>
        <p:spPr bwMode="auto">
          <a:xfrm flipH="1">
            <a:off x="4972903" y="2067874"/>
            <a:ext cx="870859" cy="62893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2382445" y="2946400"/>
            <a:ext cx="1164101" cy="1569660"/>
          </a:xfrm>
          <a:prstGeom prst="rect">
            <a:avLst/>
          </a:prstGeom>
          <a:noFill/>
        </p:spPr>
        <p:txBody>
          <a:bodyPr wrap="none" rtlCol="0">
            <a:spAutoFit/>
          </a:bodyPr>
          <a:lstStyle/>
          <a:p>
            <a:pPr algn="ctr"/>
            <a:r>
              <a:rPr lang="en-GB" sz="3200" dirty="0">
                <a:latin typeface="Arial" panose="020B0604020202020204" pitchFamily="34" charset="0"/>
              </a:rPr>
              <a:t>your </a:t>
            </a:r>
          </a:p>
          <a:p>
            <a:pPr algn="ctr"/>
            <a:r>
              <a:rPr lang="en-GB" sz="3200" dirty="0">
                <a:latin typeface="Arial" panose="020B0604020202020204" pitchFamily="34" charset="0"/>
              </a:rPr>
              <a:t>little </a:t>
            </a:r>
          </a:p>
          <a:p>
            <a:pPr algn="ctr"/>
            <a:r>
              <a:rPr lang="en-GB" sz="3200" dirty="0">
                <a:latin typeface="Arial" panose="020B0604020202020204" pitchFamily="34" charset="0"/>
              </a:rPr>
              <a:t>world</a:t>
            </a:r>
          </a:p>
        </p:txBody>
      </p:sp>
      <p:sp>
        <p:nvSpPr>
          <p:cNvPr id="15" name="TextBox 14"/>
          <p:cNvSpPr txBox="1"/>
          <p:nvPr/>
        </p:nvSpPr>
        <p:spPr>
          <a:xfrm>
            <a:off x="525422" y="3302000"/>
            <a:ext cx="1164101" cy="1569660"/>
          </a:xfrm>
          <a:prstGeom prst="rect">
            <a:avLst/>
          </a:prstGeom>
          <a:solidFill>
            <a:schemeClr val="bg1"/>
          </a:solidFill>
        </p:spPr>
        <p:txBody>
          <a:bodyPr wrap="none" rtlCol="0">
            <a:spAutoFit/>
          </a:bodyPr>
          <a:lstStyle/>
          <a:p>
            <a:pPr algn="ctr"/>
            <a:r>
              <a:rPr lang="en-GB" sz="3200" b="1" dirty="0">
                <a:latin typeface="Arial" panose="020B0604020202020204" pitchFamily="34" charset="0"/>
              </a:rPr>
              <a:t>the</a:t>
            </a:r>
            <a:r>
              <a:rPr lang="en-GB" sz="3200" dirty="0">
                <a:latin typeface="Arial" panose="020B0604020202020204" pitchFamily="34" charset="0"/>
              </a:rPr>
              <a:t> </a:t>
            </a:r>
          </a:p>
          <a:p>
            <a:pPr algn="ctr"/>
            <a:r>
              <a:rPr lang="en-GB" sz="3200" dirty="0">
                <a:latin typeface="Arial" panose="020B0604020202020204" pitchFamily="34" charset="0"/>
              </a:rPr>
              <a:t>big</a:t>
            </a:r>
          </a:p>
          <a:p>
            <a:pPr algn="ctr"/>
            <a:r>
              <a:rPr lang="en-GB" sz="3200" dirty="0">
                <a:latin typeface="Arial" panose="020B0604020202020204" pitchFamily="34" charset="0"/>
              </a:rPr>
              <a:t>world</a:t>
            </a:r>
          </a:p>
        </p:txBody>
      </p:sp>
    </p:spTree>
    <p:extLst>
      <p:ext uri="{BB962C8B-B14F-4D97-AF65-F5344CB8AC3E}">
        <p14:creationId xmlns:p14="http://schemas.microsoft.com/office/powerpoint/2010/main" val="3352366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77"/>
                                        </p:tgtEl>
                                        <p:attrNameLst>
                                          <p:attrName>style.visibility</p:attrName>
                                        </p:attrNameLst>
                                      </p:cBhvr>
                                      <p:to>
                                        <p:strVal val="visible"/>
                                      </p:to>
                                    </p:set>
                                    <p:animEffect transition="in" filter="fade">
                                      <p:cBhvr>
                                        <p:cTn id="17" dur="500"/>
                                        <p:tgtEl>
                                          <p:spTgt spid="30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The big world: sources of dilemma</a:t>
            </a:r>
          </a:p>
        </p:txBody>
      </p:sp>
      <p:sp>
        <p:nvSpPr>
          <p:cNvPr id="3" name="Content Placeholder 2"/>
          <p:cNvSpPr>
            <a:spLocks noGrp="1"/>
          </p:cNvSpPr>
          <p:nvPr>
            <p:ph idx="1"/>
          </p:nvPr>
        </p:nvSpPr>
        <p:spPr>
          <a:xfrm>
            <a:off x="349956" y="1825625"/>
            <a:ext cx="8715022" cy="4013200"/>
          </a:xfrm>
          <a:ln>
            <a:noFill/>
          </a:ln>
        </p:spPr>
        <p:txBody>
          <a:bodyPr/>
          <a:lstStyle/>
          <a:p>
            <a:r>
              <a:rPr lang="en-GB" dirty="0"/>
              <a:t>Two incompatible ‘Goods’</a:t>
            </a:r>
          </a:p>
          <a:p>
            <a:r>
              <a:rPr lang="en-GB" dirty="0"/>
              <a:t>“Public interest” – which public, whose interest</a:t>
            </a:r>
          </a:p>
          <a:p>
            <a:r>
              <a:rPr lang="en-GB" dirty="0"/>
              <a:t>Power imbalances</a:t>
            </a:r>
          </a:p>
          <a:p>
            <a:r>
              <a:rPr lang="en-GB" dirty="0"/>
              <a:t>Absence of power</a:t>
            </a:r>
          </a:p>
          <a:p>
            <a:r>
              <a:rPr lang="en-GB" dirty="0"/>
              <a:t>Long-term v short-term</a:t>
            </a:r>
          </a:p>
          <a:p>
            <a:r>
              <a:rPr lang="en-GB" dirty="0"/>
              <a:t>Who speaks for those with no voice?</a:t>
            </a:r>
          </a:p>
          <a:p>
            <a:r>
              <a:rPr lang="en-GB" dirty="0"/>
              <a:t>Doubt and uncertainty</a:t>
            </a:r>
          </a:p>
        </p:txBody>
      </p:sp>
      <p:sp>
        <p:nvSpPr>
          <p:cNvPr id="5" name="Rectangle 4"/>
          <p:cNvSpPr/>
          <p:nvPr/>
        </p:nvSpPr>
        <p:spPr>
          <a:xfrm>
            <a:off x="237067" y="1388533"/>
            <a:ext cx="8816622" cy="4255911"/>
          </a:xfrm>
          <a:prstGeom prst="rect">
            <a:avLst/>
          </a:prstGeom>
          <a:blipFill dpi="0" rotWithShape="1">
            <a:blip r:embed="rId3">
              <a:alphaModFix amt="26000"/>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Tree>
    <p:extLst>
      <p:ext uri="{BB962C8B-B14F-4D97-AF65-F5344CB8AC3E}">
        <p14:creationId xmlns:p14="http://schemas.microsoft.com/office/powerpoint/2010/main" val="4720438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349956" y="1614311"/>
            <a:ext cx="8636000" cy="4007556"/>
          </a:xfrm>
          <a:prstGeom prst="ellipse">
            <a:avLst/>
          </a:prstGeom>
          <a:solidFill>
            <a:schemeClr val="bg2">
              <a:lumMod val="60000"/>
              <a:lumOff val="40000"/>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0000"/>
              </a:solidFill>
              <a:latin typeface="Arial" panose="020B0604020202020204" pitchFamily="34" charset="0"/>
            </a:endParaRPr>
          </a:p>
        </p:txBody>
      </p:sp>
      <p:sp>
        <p:nvSpPr>
          <p:cNvPr id="2" name="Title 1"/>
          <p:cNvSpPr>
            <a:spLocks noGrp="1"/>
          </p:cNvSpPr>
          <p:nvPr>
            <p:ph type="title"/>
          </p:nvPr>
        </p:nvSpPr>
        <p:spPr>
          <a:xfrm>
            <a:off x="628650" y="365126"/>
            <a:ext cx="8357306" cy="1263649"/>
          </a:xfrm>
        </p:spPr>
        <p:txBody>
          <a:bodyPr>
            <a:normAutofit fontScale="90000"/>
          </a:bodyPr>
          <a:lstStyle/>
          <a:p>
            <a:r>
              <a:rPr lang="en-GB" dirty="0"/>
              <a:t>Your little world: sources of dilemma</a:t>
            </a:r>
          </a:p>
        </p:txBody>
      </p:sp>
      <p:sp>
        <p:nvSpPr>
          <p:cNvPr id="3" name="Content Placeholder 2"/>
          <p:cNvSpPr>
            <a:spLocks noGrp="1"/>
          </p:cNvSpPr>
          <p:nvPr>
            <p:ph idx="1"/>
          </p:nvPr>
        </p:nvSpPr>
        <p:spPr>
          <a:xfrm>
            <a:off x="628649" y="1825625"/>
            <a:ext cx="8097661" cy="4013200"/>
          </a:xfrm>
        </p:spPr>
        <p:txBody>
          <a:bodyPr>
            <a:normAutofit/>
          </a:bodyPr>
          <a:lstStyle/>
          <a:p>
            <a:r>
              <a:rPr lang="en-GB" dirty="0"/>
              <a:t>Obligations: </a:t>
            </a:r>
          </a:p>
          <a:p>
            <a:pPr lvl="1"/>
            <a:r>
              <a:rPr lang="en-GB" dirty="0"/>
              <a:t>contractual, </a:t>
            </a:r>
          </a:p>
          <a:p>
            <a:pPr lvl="1"/>
            <a:r>
              <a:rPr lang="en-GB" dirty="0"/>
              <a:t>managerial, </a:t>
            </a:r>
          </a:p>
          <a:p>
            <a:pPr lvl="1"/>
            <a:r>
              <a:rPr lang="en-GB" dirty="0"/>
              <a:t>representational</a:t>
            </a:r>
          </a:p>
          <a:p>
            <a:r>
              <a:rPr lang="en-GB" dirty="0"/>
              <a:t>Time – your own</a:t>
            </a:r>
          </a:p>
          <a:p>
            <a:r>
              <a:rPr lang="en-GB" dirty="0"/>
              <a:t>Time, money and good will – your clients’</a:t>
            </a:r>
          </a:p>
          <a:p>
            <a:r>
              <a:rPr lang="en-GB" dirty="0"/>
              <a:t>Organisational culture</a:t>
            </a:r>
          </a:p>
          <a:p>
            <a:r>
              <a:rPr lang="en-GB" dirty="0"/>
              <a:t>Relationships: loyalty, dependency, respect</a:t>
            </a:r>
          </a:p>
          <a:p>
            <a:pPr marL="0" indent="0">
              <a:buNone/>
            </a:pPr>
            <a:endParaRPr lang="en-GB" dirty="0"/>
          </a:p>
        </p:txBody>
      </p:sp>
    </p:spTree>
    <p:extLst>
      <p:ext uri="{BB962C8B-B14F-4D97-AF65-F5344CB8AC3E}">
        <p14:creationId xmlns:p14="http://schemas.microsoft.com/office/powerpoint/2010/main" val="2295421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88155" y="2356554"/>
            <a:ext cx="6858000" cy="2214563"/>
          </a:xfrm>
        </p:spPr>
        <p:txBody>
          <a:bodyPr>
            <a:normAutofit/>
          </a:bodyPr>
          <a:lstStyle/>
          <a:p>
            <a:r>
              <a:rPr lang="en-GB" dirty="0"/>
              <a:t>Ethical dilemmas in everyday practice</a:t>
            </a:r>
          </a:p>
        </p:txBody>
      </p:sp>
      <p:sp>
        <p:nvSpPr>
          <p:cNvPr id="3" name="Subtitle 2"/>
          <p:cNvSpPr>
            <a:spLocks noGrp="1"/>
          </p:cNvSpPr>
          <p:nvPr>
            <p:ph type="subTitle" idx="1"/>
          </p:nvPr>
        </p:nvSpPr>
        <p:spPr>
          <a:xfrm>
            <a:off x="1143000" y="4628444"/>
            <a:ext cx="6858000" cy="629356"/>
          </a:xfrm>
        </p:spPr>
        <p:txBody>
          <a:bodyPr/>
          <a:lstStyle/>
          <a:p>
            <a:r>
              <a:rPr lang="en-GB" dirty="0"/>
              <a:t>Ruth Kaufman FORS</a:t>
            </a:r>
          </a:p>
        </p:txBody>
      </p:sp>
    </p:spTree>
    <p:extLst>
      <p:ext uri="{BB962C8B-B14F-4D97-AF65-F5344CB8AC3E}">
        <p14:creationId xmlns:p14="http://schemas.microsoft.com/office/powerpoint/2010/main" val="3275075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answers?</a:t>
            </a:r>
          </a:p>
        </p:txBody>
      </p:sp>
      <p:pic>
        <p:nvPicPr>
          <p:cNvPr id="1027" name="Picture 3" descr="C:\Users\FREN\AppData\Local\Microsoft\Windows\Temporary Internet Files\Content.IE5\K3ONFSRP\journals[1].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50991" y="2088445"/>
            <a:ext cx="3025423" cy="226906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C:\Users\FREN\AppData\Local\Microsoft\Windows\Temporary Internet Files\Content.IE5\Y0L8ORJY\The_Thinker[1].jpg"/>
          <p:cNvPicPr>
            <a:picLocks noChangeAspect="1" noChangeArrowheads="1"/>
          </p:cNvPicPr>
          <p:nvPr/>
        </p:nvPicPr>
        <p:blipFill>
          <a:blip r:embed="rId4" cstate="screen">
            <a:extLst>
              <a:ext uri="{BEBA8EAE-BF5A-486C-A8C5-ECC9F3942E4B}">
                <a14:imgProps xmlns:a14="http://schemas.microsoft.com/office/drawing/2010/main">
                  <a14:imgLayer r:embed="rId5">
                    <a14:imgEffect>
                      <a14:backgroundRemoval t="3333" b="89167" l="10893" r="95643">
                        <a14:backgroundMark x1="21133" y1="10500" x2="21133" y2="10500"/>
                        <a14:backgroundMark x1="35294" y1="12167" x2="35294" y2="12167"/>
                        <a14:backgroundMark x1="64924" y1="10000" x2="64924" y2="10000"/>
                        <a14:backgroundMark x1="77342" y1="6000" x2="67320" y2="10667"/>
                        <a14:backgroundMark x1="67974" y1="10500" x2="50109" y2="13500"/>
                        <a14:backgroundMark x1="50109" y1="14167" x2="37691" y2="19167"/>
                        <a14:backgroundMark x1="37908" y1="19667" x2="27015" y2="26500"/>
                        <a14:backgroundMark x1="26580" y1="27500" x2="18519" y2="41167"/>
                        <a14:backgroundMark x1="18301" y1="42000" x2="14379" y2="51500"/>
                        <a14:backgroundMark x1="13943" y1="51833" x2="15686" y2="57833"/>
                        <a14:backgroundMark x1="15251" y1="56500" x2="15686" y2="58000"/>
                        <a14:backgroundMark x1="11111" y1="60500" x2="14161" y2="57500"/>
                      </a14:backgroundRemoval>
                    </a14:imgEffect>
                  </a14:imgLayer>
                </a14:imgProps>
              </a:ext>
              <a:ext uri="{28A0092B-C50C-407E-A947-70E740481C1C}">
                <a14:useLocalDpi xmlns:a14="http://schemas.microsoft.com/office/drawing/2010/main"/>
              </a:ext>
            </a:extLst>
          </a:blip>
          <a:srcRect/>
          <a:stretch>
            <a:fillRect/>
          </a:stretch>
        </p:blipFill>
        <p:spPr bwMode="auto">
          <a:xfrm>
            <a:off x="3476978" y="2353185"/>
            <a:ext cx="2754489" cy="3600639"/>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FREN\AppData\Local\Microsoft\Windows\Temporary Internet Files\Content.IE5\Y0L8ORJY\troubled-med[1].jp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4524375" y="3384423"/>
            <a:ext cx="95250" cy="8915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FREN\AppData\Local\Microsoft\Windows\Temporary Internet Files\Content.IE5\Y0L8ORJY\troubled-med[1].jp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4524375" y="3384423"/>
            <a:ext cx="95250" cy="89154"/>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FREN\AppData\Local\Microsoft\Windows\Temporary Internet Files\Content.IE5\Y0L8ORJY\troubled-med[1].jp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4524375" y="3384423"/>
            <a:ext cx="95250" cy="89154"/>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6231467" y="2593886"/>
            <a:ext cx="2528711" cy="2275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1648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Recommended further reading</a:t>
            </a:r>
          </a:p>
        </p:txBody>
      </p:sp>
      <p:sp>
        <p:nvSpPr>
          <p:cNvPr id="3" name="Content Placeholder 2"/>
          <p:cNvSpPr>
            <a:spLocks noGrp="1"/>
          </p:cNvSpPr>
          <p:nvPr>
            <p:ph idx="1"/>
          </p:nvPr>
        </p:nvSpPr>
        <p:spPr>
          <a:xfrm>
            <a:off x="372533" y="1825625"/>
            <a:ext cx="8444089" cy="4013200"/>
          </a:xfrm>
        </p:spPr>
        <p:txBody>
          <a:bodyPr>
            <a:normAutofit lnSpcReduction="10000"/>
          </a:bodyPr>
          <a:lstStyle/>
          <a:p>
            <a:pPr marL="0" indent="0">
              <a:buNone/>
            </a:pPr>
            <a:r>
              <a:rPr lang="en-GB" sz="2400" b="0" dirty="0"/>
              <a:t>Operational Research and Ethics: a literature review </a:t>
            </a:r>
          </a:p>
          <a:p>
            <a:pPr marL="0" indent="0">
              <a:spcBef>
                <a:spcPts val="0"/>
              </a:spcBef>
              <a:buNone/>
            </a:pPr>
            <a:r>
              <a:rPr lang="en-GB" sz="1800" b="0" dirty="0"/>
              <a:t>R J </a:t>
            </a:r>
            <a:r>
              <a:rPr lang="en-GB" sz="1800" b="0" dirty="0" err="1"/>
              <a:t>Ormerod</a:t>
            </a:r>
            <a:r>
              <a:rPr lang="en-GB" sz="1800" b="0" dirty="0"/>
              <a:t>, W. Ulrich, European Journal of Operational Research 228 (2013) 291-307</a:t>
            </a:r>
          </a:p>
          <a:p>
            <a:pPr marL="0" indent="0">
              <a:spcBef>
                <a:spcPts val="1800"/>
              </a:spcBef>
              <a:buNone/>
            </a:pPr>
            <a:r>
              <a:rPr lang="en-GB" sz="2400" b="0" dirty="0"/>
              <a:t>Why good practice of OR is not enough—Ethical challenges for the OR practitioner </a:t>
            </a:r>
            <a:r>
              <a:rPr lang="en-GB" sz="1800" b="0" dirty="0"/>
              <a:t>F. </a:t>
            </a:r>
            <a:r>
              <a:rPr lang="en-GB" sz="1800" b="0" dirty="0" err="1"/>
              <a:t>Rauschmayer</a:t>
            </a:r>
            <a:r>
              <a:rPr lang="en-GB" sz="1800" b="0" dirty="0"/>
              <a:t>, </a:t>
            </a:r>
            <a:r>
              <a:rPr lang="en-GB" sz="1800" b="0" dirty="0" err="1"/>
              <a:t>I.Kavathatzopoulos</a:t>
            </a:r>
            <a:r>
              <a:rPr lang="en-GB" sz="1800" b="0" dirty="0"/>
              <a:t>, </a:t>
            </a:r>
            <a:r>
              <a:rPr lang="en-GB" sz="1800" b="0" dirty="0" err="1"/>
              <a:t>P.L.Kunsch</a:t>
            </a:r>
            <a:r>
              <a:rPr lang="en-GB" sz="1800" b="0" dirty="0"/>
              <a:t>, </a:t>
            </a:r>
            <a:r>
              <a:rPr lang="en-GB" sz="1800" b="0" dirty="0" err="1"/>
              <a:t>M.LeMenestrel</a:t>
            </a:r>
            <a:r>
              <a:rPr lang="en-GB" sz="1800" b="0" dirty="0"/>
              <a:t>, Omega 37 (2009) 1089-1099</a:t>
            </a:r>
            <a:endParaRPr lang="en-GB" sz="1800" dirty="0"/>
          </a:p>
          <a:p>
            <a:pPr marL="0" indent="0">
              <a:spcBef>
                <a:spcPts val="1800"/>
              </a:spcBef>
              <a:buNone/>
            </a:pPr>
            <a:r>
              <a:rPr lang="en-GB" sz="2400" b="0" dirty="0"/>
              <a:t>Ethics beyond the model: How social dynamics can interfere with ethical practice in operational research/management science   </a:t>
            </a:r>
            <a:r>
              <a:rPr lang="en-GB" sz="1800" b="0" dirty="0"/>
              <a:t>John </a:t>
            </a:r>
            <a:r>
              <a:rPr lang="en-GB" sz="1800" b="0" dirty="0" err="1"/>
              <a:t>Brocklesby</a:t>
            </a:r>
            <a:r>
              <a:rPr lang="en-GB" sz="1800" b="0" dirty="0"/>
              <a:t>, Omega 37 (2009) 1073-1082</a:t>
            </a:r>
          </a:p>
          <a:p>
            <a:pPr marL="0" indent="0">
              <a:spcBef>
                <a:spcPts val="1800"/>
              </a:spcBef>
              <a:buNone/>
            </a:pPr>
            <a:r>
              <a:rPr lang="en-GB" sz="2400" b="0" dirty="0"/>
              <a:t>https://www.informs.org/ORMS-Today/ORMS-Today-Current-Issue/Issues-in-Education</a:t>
            </a:r>
          </a:p>
          <a:p>
            <a:pPr marL="0" indent="0">
              <a:buNone/>
            </a:pPr>
            <a:endParaRPr lang="en-GB" sz="1800" dirty="0"/>
          </a:p>
        </p:txBody>
      </p:sp>
    </p:spTree>
    <p:extLst>
      <p:ext uri="{BB962C8B-B14F-4D97-AF65-F5344CB8AC3E}">
        <p14:creationId xmlns:p14="http://schemas.microsoft.com/office/powerpoint/2010/main" val="129036885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49" y="365126"/>
            <a:ext cx="8278283" cy="1263649"/>
          </a:xfrm>
        </p:spPr>
        <p:txBody>
          <a:bodyPr>
            <a:normAutofit fontScale="90000"/>
          </a:bodyPr>
          <a:lstStyle/>
          <a:p>
            <a:r>
              <a:rPr lang="en-GB" dirty="0"/>
              <a:t>In conclusion: OR ethics is like OR</a:t>
            </a:r>
          </a:p>
        </p:txBody>
      </p:sp>
      <p:sp>
        <p:nvSpPr>
          <p:cNvPr id="3" name="Content Placeholder 2"/>
          <p:cNvSpPr>
            <a:spLocks noGrp="1"/>
          </p:cNvSpPr>
          <p:nvPr>
            <p:ph idx="1"/>
          </p:nvPr>
        </p:nvSpPr>
        <p:spPr/>
        <p:txBody>
          <a:bodyPr/>
          <a:lstStyle/>
          <a:p>
            <a:pPr>
              <a:spcBef>
                <a:spcPts val="2400"/>
              </a:spcBef>
            </a:pPr>
            <a:r>
              <a:rPr lang="en-GB" dirty="0"/>
              <a:t>Plenty of problems to be addressed</a:t>
            </a:r>
          </a:p>
          <a:p>
            <a:pPr>
              <a:spcBef>
                <a:spcPts val="2400"/>
              </a:spcBef>
            </a:pPr>
            <a:r>
              <a:rPr lang="en-GB" dirty="0"/>
              <a:t>[Plenty of] guidance on how to go about it</a:t>
            </a:r>
          </a:p>
          <a:p>
            <a:pPr>
              <a:spcBef>
                <a:spcPts val="2400"/>
              </a:spcBef>
            </a:pPr>
            <a:r>
              <a:rPr lang="en-GB" dirty="0"/>
              <a:t>[Plenty of] potential solutions</a:t>
            </a:r>
          </a:p>
          <a:p>
            <a:pPr>
              <a:spcBef>
                <a:spcPts val="2400"/>
              </a:spcBef>
            </a:pPr>
            <a:r>
              <a:rPr lang="en-GB" dirty="0"/>
              <a:t>The hard thing is implementation</a:t>
            </a:r>
          </a:p>
          <a:p>
            <a:endParaRPr lang="en-GB" dirty="0"/>
          </a:p>
          <a:p>
            <a:pPr marL="0" indent="0">
              <a:buNone/>
            </a:pPr>
            <a:endParaRPr lang="en-GB" dirty="0"/>
          </a:p>
        </p:txBody>
      </p:sp>
    </p:spTree>
    <p:extLst>
      <p:ext uri="{BB962C8B-B14F-4D97-AF65-F5344CB8AC3E}">
        <p14:creationId xmlns:p14="http://schemas.microsoft.com/office/powerpoint/2010/main" val="1052447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Intentionally blank</a:t>
            </a:r>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191024212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Brocklesby</a:t>
            </a:r>
            <a:endParaRPr lang="en-GB" dirty="0"/>
          </a:p>
        </p:txBody>
      </p:sp>
      <p:sp>
        <p:nvSpPr>
          <p:cNvPr id="3" name="Content Placeholder 2"/>
          <p:cNvSpPr>
            <a:spLocks noGrp="1"/>
          </p:cNvSpPr>
          <p:nvPr>
            <p:ph idx="1"/>
          </p:nvPr>
        </p:nvSpPr>
        <p:spPr>
          <a:xfrm>
            <a:off x="718961" y="2632781"/>
            <a:ext cx="7886700" cy="3333397"/>
          </a:xfrm>
        </p:spPr>
        <p:txBody>
          <a:bodyPr>
            <a:normAutofit/>
          </a:bodyPr>
          <a:lstStyle/>
          <a:p>
            <a:pPr marL="0" indent="0" algn="ctr">
              <a:buNone/>
            </a:pPr>
            <a:r>
              <a:rPr lang="en-GB" sz="2400" dirty="0"/>
              <a:t>Exclusion of alternative views, values, requirements</a:t>
            </a:r>
          </a:p>
          <a:p>
            <a:pPr marL="0" indent="0" algn="ctr">
              <a:buNone/>
            </a:pPr>
            <a:r>
              <a:rPr lang="en-GB" sz="2400" dirty="0"/>
              <a:t>Failure to consider ‘who is the client’</a:t>
            </a:r>
          </a:p>
          <a:p>
            <a:pPr marL="0" indent="0" algn="ctr">
              <a:buNone/>
            </a:pPr>
            <a:r>
              <a:rPr lang="en-GB" sz="2400" dirty="0"/>
              <a:t>Too-early consensus on the story-line</a:t>
            </a:r>
          </a:p>
          <a:p>
            <a:pPr marL="0" indent="0" algn="ctr">
              <a:buNone/>
            </a:pPr>
            <a:r>
              <a:rPr lang="en-GB" sz="2400" dirty="0"/>
              <a:t>Deciding too soon on the method</a:t>
            </a:r>
          </a:p>
          <a:p>
            <a:pPr marL="0" indent="0" algn="ctr">
              <a:buNone/>
            </a:pPr>
            <a:r>
              <a:rPr lang="en-GB" sz="2400" dirty="0"/>
              <a:t>Using a method without being fully expert</a:t>
            </a:r>
          </a:p>
          <a:p>
            <a:pPr marL="0" indent="0" algn="ctr">
              <a:buNone/>
            </a:pPr>
            <a:r>
              <a:rPr lang="en-GB" sz="2400" dirty="0"/>
              <a:t>Mistaken belief that analysis is uncontroversial</a:t>
            </a:r>
          </a:p>
          <a:p>
            <a:pPr marL="0" indent="0" algn="ctr">
              <a:buNone/>
            </a:pPr>
            <a:r>
              <a:rPr lang="en-GB" sz="2400" dirty="0"/>
              <a:t>Failure to place insights in wider context</a:t>
            </a:r>
          </a:p>
        </p:txBody>
      </p:sp>
      <p:sp>
        <p:nvSpPr>
          <p:cNvPr id="4" name="Oval 3"/>
          <p:cNvSpPr/>
          <p:nvPr/>
        </p:nvSpPr>
        <p:spPr>
          <a:xfrm>
            <a:off x="225775" y="1456266"/>
            <a:ext cx="1941689" cy="12276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latin typeface="Arial" panose="020B0604020202020204" pitchFamily="34" charset="0"/>
              </a:rPr>
              <a:t>Social dynamics</a:t>
            </a:r>
          </a:p>
        </p:txBody>
      </p:sp>
      <p:sp>
        <p:nvSpPr>
          <p:cNvPr id="5" name="Oval 4"/>
          <p:cNvSpPr/>
          <p:nvPr/>
        </p:nvSpPr>
        <p:spPr>
          <a:xfrm>
            <a:off x="2250250" y="1504244"/>
            <a:ext cx="1817510" cy="11796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latin typeface="Arial" panose="020B0604020202020204" pitchFamily="34" charset="0"/>
              </a:rPr>
              <a:t>Time pressure</a:t>
            </a:r>
          </a:p>
        </p:txBody>
      </p:sp>
      <p:sp>
        <p:nvSpPr>
          <p:cNvPr id="6" name="Oval 5"/>
          <p:cNvSpPr/>
          <p:nvPr/>
        </p:nvSpPr>
        <p:spPr>
          <a:xfrm>
            <a:off x="4067760" y="1480255"/>
            <a:ext cx="2190045" cy="11796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latin typeface="Arial" panose="020B0604020202020204" pitchFamily="34" charset="0"/>
              </a:rPr>
              <a:t>Personal</a:t>
            </a:r>
          </a:p>
          <a:p>
            <a:pPr algn="ctr"/>
            <a:r>
              <a:rPr lang="en-GB" sz="2000" b="1" dirty="0">
                <a:latin typeface="Arial" panose="020B0604020202020204" pitchFamily="34" charset="0"/>
              </a:rPr>
              <a:t>emotions</a:t>
            </a:r>
          </a:p>
        </p:txBody>
      </p:sp>
      <p:sp>
        <p:nvSpPr>
          <p:cNvPr id="7" name="Oval 6"/>
          <p:cNvSpPr/>
          <p:nvPr/>
        </p:nvSpPr>
        <p:spPr>
          <a:xfrm>
            <a:off x="6423378" y="1504244"/>
            <a:ext cx="2506133" cy="11796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latin typeface="Arial" panose="020B0604020202020204" pitchFamily="34" charset="0"/>
              </a:rPr>
              <a:t>Inexperience with method</a:t>
            </a:r>
          </a:p>
        </p:txBody>
      </p:sp>
    </p:spTree>
    <p:extLst>
      <p:ext uri="{BB962C8B-B14F-4D97-AF65-F5344CB8AC3E}">
        <p14:creationId xmlns:p14="http://schemas.microsoft.com/office/powerpoint/2010/main" val="347479464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Respect for your client</a:t>
            </a:r>
          </a:p>
        </p:txBody>
      </p:sp>
      <p:sp>
        <p:nvSpPr>
          <p:cNvPr id="3" name="Content Placeholder 2"/>
          <p:cNvSpPr>
            <a:spLocks noGrp="1"/>
          </p:cNvSpPr>
          <p:nvPr>
            <p:ph idx="1"/>
          </p:nvPr>
        </p:nvSpPr>
        <p:spPr/>
        <p:txBody>
          <a:bodyPr>
            <a:normAutofit fontScale="92500" lnSpcReduction="10000"/>
          </a:bodyPr>
          <a:lstStyle/>
          <a:p>
            <a:r>
              <a:rPr lang="en-GB" b="0" dirty="0">
                <a:solidFill>
                  <a:srgbClr val="000000"/>
                </a:solidFill>
                <a:latin typeface="BMLEF J+ Gulliver"/>
              </a:rPr>
              <a:t>With regard to problem formulation (relations 1–2 and 5–6), “It is good practice not to accept the client's problem statement as the problem to be addressed” in order not to bias the results. Objectives of all important stakeholders should be included. All possible options should be con- </a:t>
            </a:r>
            <a:r>
              <a:rPr lang="en-GB" b="0" dirty="0" err="1">
                <a:solidFill>
                  <a:srgbClr val="000000"/>
                </a:solidFill>
                <a:latin typeface="BMLEF J+ Gulliver"/>
              </a:rPr>
              <a:t>sidered</a:t>
            </a:r>
            <a:r>
              <a:rPr lang="en-GB" b="0" dirty="0">
                <a:solidFill>
                  <a:srgbClr val="000000"/>
                </a:solidFill>
                <a:latin typeface="BMLEF J+ Gulliver"/>
              </a:rPr>
              <a:t>, and the OR practitioner should “withhold personal judgments and withstand political pressures”, even when difficult. Due to prevailing uncertainty, “it is good practice to develop several plausible scenarios”. </a:t>
            </a:r>
            <a:endParaRPr lang="en-GB" dirty="0"/>
          </a:p>
        </p:txBody>
      </p:sp>
    </p:spTree>
    <p:extLst>
      <p:ext uri="{BB962C8B-B14F-4D97-AF65-F5344CB8AC3E}">
        <p14:creationId xmlns:p14="http://schemas.microsoft.com/office/powerpoint/2010/main" val="57498147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What might this mean in practice</a:t>
            </a:r>
          </a:p>
        </p:txBody>
      </p:sp>
      <p:sp>
        <p:nvSpPr>
          <p:cNvPr id="3" name="Content Placeholder 2"/>
          <p:cNvSpPr>
            <a:spLocks noGrp="1"/>
          </p:cNvSpPr>
          <p:nvPr>
            <p:ph idx="1"/>
          </p:nvPr>
        </p:nvSpPr>
        <p:spPr/>
        <p:txBody>
          <a:bodyPr>
            <a:normAutofit fontScale="92500" lnSpcReduction="20000"/>
          </a:bodyPr>
          <a:lstStyle/>
          <a:p>
            <a:r>
              <a:rPr lang="en-GB" dirty="0"/>
              <a:t>Statement of intent:</a:t>
            </a:r>
          </a:p>
          <a:p>
            <a:pPr lvl="1"/>
            <a:r>
              <a:rPr lang="en-GB" dirty="0"/>
              <a:t>Too vague?</a:t>
            </a:r>
          </a:p>
          <a:p>
            <a:pPr lvl="1"/>
            <a:r>
              <a:rPr lang="en-GB" dirty="0"/>
              <a:t>Obstacles?</a:t>
            </a:r>
          </a:p>
          <a:p>
            <a:pPr lvl="1"/>
            <a:r>
              <a:rPr lang="en-GB" dirty="0"/>
              <a:t>Exceptions?</a:t>
            </a:r>
          </a:p>
          <a:p>
            <a:r>
              <a:rPr lang="en-GB" dirty="0"/>
              <a:t>Test it:</a:t>
            </a:r>
          </a:p>
          <a:p>
            <a:pPr lvl="1"/>
            <a:r>
              <a:rPr lang="en-GB" dirty="0"/>
              <a:t>Universality</a:t>
            </a:r>
          </a:p>
          <a:p>
            <a:pPr lvl="1"/>
            <a:r>
              <a:rPr lang="en-GB" dirty="0"/>
              <a:t>Focus</a:t>
            </a:r>
          </a:p>
          <a:p>
            <a:pPr lvl="1"/>
            <a:r>
              <a:rPr lang="en-GB" dirty="0"/>
              <a:t>Helpful in real situations?</a:t>
            </a:r>
          </a:p>
          <a:p>
            <a:r>
              <a:rPr lang="en-GB" dirty="0"/>
              <a:t>Refine </a:t>
            </a:r>
            <a:r>
              <a:rPr lang="en-GB" dirty="0" err="1"/>
              <a:t>eg</a:t>
            </a:r>
            <a:r>
              <a:rPr lang="en-GB" dirty="0"/>
              <a:t>:</a:t>
            </a:r>
          </a:p>
          <a:p>
            <a:pPr lvl="1"/>
            <a:r>
              <a:rPr lang="en-GB" dirty="0"/>
              <a:t>Degrees of separation</a:t>
            </a:r>
          </a:p>
          <a:p>
            <a:pPr lvl="1"/>
            <a:r>
              <a:rPr lang="en-GB" dirty="0"/>
              <a:t>Clashes with organisational culture</a:t>
            </a:r>
          </a:p>
          <a:p>
            <a:pPr lvl="1"/>
            <a:r>
              <a:rPr lang="en-GB" dirty="0"/>
              <a:t>Reporting others</a:t>
            </a:r>
          </a:p>
          <a:p>
            <a:pPr lvl="1"/>
            <a:endParaRPr lang="en-GB" dirty="0"/>
          </a:p>
        </p:txBody>
      </p:sp>
      <p:sp>
        <p:nvSpPr>
          <p:cNvPr id="4" name="Slide Number Placeholder 3"/>
          <p:cNvSpPr>
            <a:spLocks noGrp="1"/>
          </p:cNvSpPr>
          <p:nvPr>
            <p:ph type="sldNum" sz="quarter" idx="12"/>
          </p:nvPr>
        </p:nvSpPr>
        <p:spPr/>
        <p:txBody>
          <a:bodyPr/>
          <a:lstStyle/>
          <a:p>
            <a:pPr marL="0" indent="0">
              <a:buFont typeface="+mj-lt"/>
              <a:buNone/>
            </a:pPr>
            <a:fld id="{CC97842D-0B83-41E2-AF1F-DF0F3CB3329D}" type="slidenum">
              <a:rPr lang="en-GB" smtClean="0"/>
              <a:pPr marL="0" indent="0">
                <a:buFont typeface="+mj-lt"/>
                <a:buNone/>
              </a:pPr>
              <a:t>26</a:t>
            </a:fld>
            <a:endParaRPr lang="en-GB" dirty="0"/>
          </a:p>
        </p:txBody>
      </p:sp>
    </p:spTree>
    <p:extLst>
      <p:ext uri="{BB962C8B-B14F-4D97-AF65-F5344CB8AC3E}">
        <p14:creationId xmlns:p14="http://schemas.microsoft.com/office/powerpoint/2010/main" val="339582574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a:ext>
            </a:extLst>
          </a:blip>
          <a:srcRect/>
          <a:stretch>
            <a:fillRect/>
          </a:stretch>
        </p:blipFill>
        <p:spPr bwMode="auto">
          <a:xfrm>
            <a:off x="176210" y="1670755"/>
            <a:ext cx="8967790" cy="39502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928130" y="5358694"/>
            <a:ext cx="4029075"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9824662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b="0" dirty="0">
                <a:solidFill>
                  <a:srgbClr val="000000"/>
                </a:solidFill>
                <a:latin typeface="PBAGL M+ Gulliver"/>
              </a:rPr>
              <a:t>whole generation of OR/SA/MS analysts, educated since The Report (Guidelines) was published, do not even know of its existence and, worse, are not even aware of some of the ethical difficulties which they are likely to have to face: the temptation to curry </a:t>
            </a:r>
            <a:r>
              <a:rPr lang="en-GB" b="0" dirty="0" err="1">
                <a:solidFill>
                  <a:srgbClr val="000000"/>
                </a:solidFill>
                <a:latin typeface="PBAGL M+ Gulliver"/>
              </a:rPr>
              <a:t>favorwith</a:t>
            </a:r>
            <a:r>
              <a:rPr lang="en-GB" b="0" dirty="0">
                <a:solidFill>
                  <a:srgbClr val="000000"/>
                </a:solidFill>
                <a:latin typeface="PBAGL M+ Gulliver"/>
              </a:rPr>
              <a:t> a client, the </a:t>
            </a:r>
            <a:r>
              <a:rPr lang="en-GB" b="0" dirty="0" err="1">
                <a:solidFill>
                  <a:srgbClr val="000000"/>
                </a:solidFill>
                <a:latin typeface="PBAGL M+ Gulliver"/>
              </a:rPr>
              <a:t>quag</a:t>
            </a:r>
            <a:r>
              <a:rPr lang="en-GB" b="0" dirty="0">
                <a:solidFill>
                  <a:srgbClr val="000000"/>
                </a:solidFill>
                <a:latin typeface="PBAGL M+ Gulliver"/>
              </a:rPr>
              <a:t>- mires of the adversary process, the blurred distinctions between science and Operations Research. [</a:t>
            </a:r>
            <a:r>
              <a:rPr lang="en-GB" b="0" dirty="0" err="1">
                <a:solidFill>
                  <a:srgbClr val="000000"/>
                </a:solidFill>
                <a:latin typeface="PBAGL M+ Gulliver"/>
              </a:rPr>
              <a:t>Machol</a:t>
            </a:r>
            <a:r>
              <a:rPr lang="en-GB" b="0" dirty="0">
                <a:solidFill>
                  <a:srgbClr val="000000"/>
                </a:solidFill>
                <a:latin typeface="PBAGL M+ Gulliver"/>
              </a:rPr>
              <a:t> quoted in </a:t>
            </a:r>
            <a:r>
              <a:rPr lang="en-GB" b="0" dirty="0" err="1">
                <a:solidFill>
                  <a:srgbClr val="000000"/>
                </a:solidFill>
                <a:latin typeface="PBAGL M+ Gulliver"/>
              </a:rPr>
              <a:t>Gass</a:t>
            </a:r>
            <a:r>
              <a:rPr lang="en-GB" b="0" dirty="0">
                <a:solidFill>
                  <a:srgbClr val="000000"/>
                </a:solidFill>
                <a:latin typeface="PBAGL M+ Gulliver"/>
              </a:rPr>
              <a:t>]</a:t>
            </a:r>
            <a:endParaRPr lang="en-GB" dirty="0"/>
          </a:p>
        </p:txBody>
      </p:sp>
    </p:spTree>
    <p:extLst>
      <p:ext uri="{BB962C8B-B14F-4D97-AF65-F5344CB8AC3E}">
        <p14:creationId xmlns:p14="http://schemas.microsoft.com/office/powerpoint/2010/main" val="107963818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Oath of </a:t>
            </a:r>
            <a:r>
              <a:rPr lang="en-GB" dirty="0" err="1"/>
              <a:t>prometheus</a:t>
            </a:r>
            <a:endParaRPr lang="en-GB" dirty="0"/>
          </a:p>
        </p:txBody>
      </p:sp>
      <p:sp>
        <p:nvSpPr>
          <p:cNvPr id="3" name="Content Placeholder 2"/>
          <p:cNvSpPr>
            <a:spLocks noGrp="1"/>
          </p:cNvSpPr>
          <p:nvPr>
            <p:ph idx="1"/>
          </p:nvPr>
        </p:nvSpPr>
        <p:spPr/>
        <p:txBody>
          <a:bodyPr>
            <a:normAutofit fontScale="62500" lnSpcReduction="20000"/>
          </a:bodyPr>
          <a:lstStyle/>
          <a:p>
            <a:r>
              <a:rPr lang="en-GB" b="0" dirty="0">
                <a:solidFill>
                  <a:srgbClr val="000000"/>
                </a:solidFill>
                <a:latin typeface="PBAGL M+ Gulliver"/>
              </a:rPr>
              <a:t>As an </a:t>
            </a:r>
            <a:r>
              <a:rPr lang="en-GB" b="0" i="1" dirty="0">
                <a:solidFill>
                  <a:srgbClr val="000000"/>
                </a:solidFill>
                <a:latin typeface="PBALH C+ Gulliver"/>
              </a:rPr>
              <a:t>OR researcher</a:t>
            </a:r>
            <a:r>
              <a:rPr lang="en-GB" b="0" dirty="0">
                <a:solidFill>
                  <a:srgbClr val="000000"/>
                </a:solidFill>
                <a:latin typeface="PBAGL M+ Gulliver"/>
              </a:rPr>
              <a:t>, I request the largest freedom to collaborate with my colleagues and to investigate without any limits all ideas, all techniques and all methods in any field. However, I shall always keep in mind that the results of my research could possibly be used for Human purposes. </a:t>
            </a:r>
          </a:p>
          <a:p>
            <a:r>
              <a:rPr lang="en-GB" b="0" dirty="0">
                <a:solidFill>
                  <a:srgbClr val="000000"/>
                </a:solidFill>
                <a:latin typeface="PBAGL M+ Gulliver"/>
              </a:rPr>
              <a:t>As an </a:t>
            </a:r>
            <a:r>
              <a:rPr lang="en-GB" b="0" i="1" dirty="0">
                <a:solidFill>
                  <a:srgbClr val="000000"/>
                </a:solidFill>
                <a:latin typeface="PBALH C+ Gulliver"/>
              </a:rPr>
              <a:t>OR teacher</a:t>
            </a:r>
            <a:r>
              <a:rPr lang="en-GB" b="0" dirty="0">
                <a:solidFill>
                  <a:srgbClr val="000000"/>
                </a:solidFill>
                <a:latin typeface="PBAGL M+ Gulliver"/>
              </a:rPr>
              <a:t>, I commit myself: to transmit honestly my knowledge and my know- how; to respect my colleagues and to collaborate with them in a spirit of dialogue; to discuss with my students the consequences of the possible decisions proposed by the OR models. </a:t>
            </a:r>
          </a:p>
          <a:p>
            <a:r>
              <a:rPr lang="en-GB" b="0" dirty="0">
                <a:solidFill>
                  <a:srgbClr val="000000"/>
                </a:solidFill>
                <a:latin typeface="PBAGL M+ Gulliver"/>
              </a:rPr>
              <a:t>As a </a:t>
            </a:r>
            <a:r>
              <a:rPr lang="en-GB" b="0" i="1" dirty="0">
                <a:solidFill>
                  <a:srgbClr val="000000"/>
                </a:solidFill>
                <a:latin typeface="PBALH C+ Gulliver"/>
              </a:rPr>
              <a:t>decision-maker</a:t>
            </a:r>
            <a:r>
              <a:rPr lang="en-GB" b="0" dirty="0">
                <a:solidFill>
                  <a:srgbClr val="000000"/>
                </a:solidFill>
                <a:latin typeface="PBAGL M+ Gulliver"/>
              </a:rPr>
              <a:t>, I commit myself to </a:t>
            </a:r>
            <a:r>
              <a:rPr lang="en-GB" b="0" dirty="0" err="1">
                <a:solidFill>
                  <a:srgbClr val="000000"/>
                </a:solidFill>
                <a:latin typeface="PBAGL M+ Gulliver"/>
              </a:rPr>
              <a:t>takeinto</a:t>
            </a:r>
            <a:r>
              <a:rPr lang="en-GB" b="0" dirty="0">
                <a:solidFill>
                  <a:srgbClr val="000000"/>
                </a:solidFill>
                <a:latin typeface="PBAGL M+ Gulliver"/>
              </a:rPr>
              <a:t> account not only my own objectives but also the social, economic and ecological dimensions of the problems. </a:t>
            </a:r>
          </a:p>
          <a:p>
            <a:r>
              <a:rPr lang="en-GB" b="0" dirty="0">
                <a:solidFill>
                  <a:srgbClr val="000000"/>
                </a:solidFill>
                <a:latin typeface="PBAGL M+ Gulliver"/>
              </a:rPr>
              <a:t>As a </a:t>
            </a:r>
            <a:r>
              <a:rPr lang="en-GB" b="0" i="1" dirty="0">
                <a:solidFill>
                  <a:srgbClr val="000000"/>
                </a:solidFill>
                <a:latin typeface="PBALH C+ Gulliver"/>
              </a:rPr>
              <a:t>consultant OR </a:t>
            </a:r>
            <a:r>
              <a:rPr lang="en-GB" b="0" i="1" dirty="0" err="1">
                <a:solidFill>
                  <a:srgbClr val="000000"/>
                </a:solidFill>
                <a:latin typeface="PBALH C+ Gulliver"/>
              </a:rPr>
              <a:t>ananalyst</a:t>
            </a:r>
            <a:r>
              <a:rPr lang="en-GB" b="0" dirty="0">
                <a:solidFill>
                  <a:srgbClr val="000000"/>
                </a:solidFill>
                <a:latin typeface="PBAGL M+ Gulliver"/>
              </a:rPr>
              <a:t>, I commit myself to convince the decision-makers to adopt a fair ethical behaviour and to assist them to meet their </a:t>
            </a:r>
            <a:r>
              <a:rPr lang="en-GB" b="0">
                <a:solidFill>
                  <a:srgbClr val="000000"/>
                </a:solidFill>
                <a:latin typeface="PBAGL M+ Gulliver"/>
              </a:rPr>
              <a:t>goals within the </a:t>
            </a:r>
            <a:r>
              <a:rPr lang="en-GB" b="0" dirty="0">
                <a:solidFill>
                  <a:srgbClr val="000000"/>
                </a:solidFill>
                <a:latin typeface="PBAGL M+ Gulliver"/>
              </a:rPr>
              <a:t>limits of sustainable development. I will feel myself free to refuse to provide information or tools, which to my opinion, could bring into danger the social welfare of mankind and the ecological future of Earth. </a:t>
            </a:r>
            <a:endParaRPr lang="en-GB" dirty="0"/>
          </a:p>
        </p:txBody>
      </p:sp>
    </p:spTree>
    <p:extLst>
      <p:ext uri="{BB962C8B-B14F-4D97-AF65-F5344CB8AC3E}">
        <p14:creationId xmlns:p14="http://schemas.microsoft.com/office/powerpoint/2010/main" val="29825232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009353" y="1842095"/>
            <a:ext cx="1704622" cy="22803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latin typeface="Arial" panose="020B0604020202020204" pitchFamily="34" charset="0"/>
              </a:rPr>
              <a:t>Ethical practice</a:t>
            </a:r>
          </a:p>
          <a:p>
            <a:pPr algn="ctr"/>
            <a:r>
              <a:rPr lang="en-GB" sz="3200" dirty="0">
                <a:latin typeface="Arial" panose="020B0604020202020204" pitchFamily="34" charset="0"/>
              </a:rPr>
              <a:t>code</a:t>
            </a:r>
          </a:p>
        </p:txBody>
      </p:sp>
      <p:pic>
        <p:nvPicPr>
          <p:cNvPr id="6" name="Picture 2" descr="C:\Users\FREN\AppData\Local\Microsoft\Windows\Temporary Internet Files\Content.IE5\TAPAZZ34\bien_mal_4[1].jpg"/>
          <p:cNvPicPr>
            <a:picLocks noChangeAspect="1" noChangeArrowheads="1"/>
          </p:cNvPicPr>
          <p:nvPr/>
        </p:nvPicPr>
        <p:blipFill rotWithShape="1">
          <a:blip r:embed="rId3">
            <a:extLst>
              <a:ext uri="{28A0092B-C50C-407E-A947-70E740481C1C}">
                <a14:useLocalDpi xmlns:a14="http://schemas.microsoft.com/office/drawing/2010/main"/>
              </a:ext>
            </a:extLst>
          </a:blip>
          <a:srcRect l="58317" r="18025" b="80156"/>
          <a:stretch/>
        </p:blipFill>
        <p:spPr bwMode="auto">
          <a:xfrm>
            <a:off x="3330223" y="3916174"/>
            <a:ext cx="1989040" cy="1389604"/>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3330223" y="2115036"/>
            <a:ext cx="1797128" cy="1318793"/>
            <a:chOff x="4876800" y="2067874"/>
            <a:chExt cx="1797128" cy="1318793"/>
          </a:xfrm>
        </p:grpSpPr>
        <p:pic>
          <p:nvPicPr>
            <p:cNvPr id="5" name="Picture 2" descr="C:\Users\FREN\AppData\Local\Microsoft\Windows\Temporary Internet Files\Content.IE5\TAPAZZ34\bien_mal_4[1].jpg"/>
            <p:cNvPicPr>
              <a:picLocks noChangeAspect="1" noChangeArrowheads="1"/>
            </p:cNvPicPr>
            <p:nvPr/>
          </p:nvPicPr>
          <p:blipFill rotWithShape="1">
            <a:blip r:embed="rId3">
              <a:extLst>
                <a:ext uri="{28A0092B-C50C-407E-A947-70E740481C1C}">
                  <a14:useLocalDpi xmlns:a14="http://schemas.microsoft.com/office/drawing/2010/main"/>
                </a:ext>
              </a:extLst>
            </a:blip>
            <a:srcRect l="18901" t="1" r="57272" b="79339"/>
            <a:stretch/>
          </p:blipFill>
          <p:spPr bwMode="auto">
            <a:xfrm flipH="1">
              <a:off x="4972902" y="2067874"/>
              <a:ext cx="1701026" cy="122848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4876800" y="3172178"/>
              <a:ext cx="282222" cy="2144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grpSp>
      <p:sp>
        <p:nvSpPr>
          <p:cNvPr id="2" name="Title 1"/>
          <p:cNvSpPr>
            <a:spLocks noGrp="1"/>
          </p:cNvSpPr>
          <p:nvPr>
            <p:ph type="title"/>
          </p:nvPr>
        </p:nvSpPr>
        <p:spPr/>
        <p:txBody>
          <a:bodyPr/>
          <a:lstStyle/>
          <a:p>
            <a:r>
              <a:rPr lang="en-GB" dirty="0"/>
              <a:t>Aim of this session</a:t>
            </a:r>
          </a:p>
        </p:txBody>
      </p:sp>
      <p:grpSp>
        <p:nvGrpSpPr>
          <p:cNvPr id="14" name="Group 13"/>
          <p:cNvGrpSpPr/>
          <p:nvPr/>
        </p:nvGrpSpPr>
        <p:grpSpPr>
          <a:xfrm>
            <a:off x="5534378" y="2615385"/>
            <a:ext cx="3200400" cy="2286000"/>
            <a:chOff x="5534378" y="2615385"/>
            <a:chExt cx="3200400" cy="2286000"/>
          </a:xfrm>
        </p:grpSpPr>
        <p:pic>
          <p:nvPicPr>
            <p:cNvPr id="3075" name="Picture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534378" y="2615385"/>
              <a:ext cx="3200400"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rot="1273241">
              <a:off x="7323105" y="3212825"/>
              <a:ext cx="755096" cy="900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3077" name="Picture 5" descr="C:\Users\FREN\AppData\Local\Microsoft\Windows\Temporary Internet Files\Content.IE5\T2952TUG\7420065-ilustracion-animada-de-una-cara-feliz-con-manos-y-piernas-mostrando-un-signo-de-pulgar-arriba[1].jp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264357" y="4459111"/>
            <a:ext cx="1194614" cy="11946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8304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6"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1+#ppt_w/2"/>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3"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1+#ppt_w/2"/>
                                          </p:val>
                                        </p:tav>
                                        <p:tav tm="100000">
                                          <p:val>
                                            <p:strVal val="#ppt_x"/>
                                          </p:val>
                                        </p:tav>
                                      </p:tavLst>
                                    </p:anim>
                                    <p:anim calcmode="lin" valueType="num">
                                      <p:cBhvr additive="base">
                                        <p:cTn id="22" dur="5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Why be ethical</a:t>
            </a:r>
          </a:p>
        </p:txBody>
      </p:sp>
      <p:sp>
        <p:nvSpPr>
          <p:cNvPr id="5" name="Rectangle 4"/>
          <p:cNvSpPr/>
          <p:nvPr/>
        </p:nvSpPr>
        <p:spPr>
          <a:xfrm>
            <a:off x="587022" y="3700904"/>
            <a:ext cx="7586134" cy="1200329"/>
          </a:xfrm>
          <a:prstGeom prst="rect">
            <a:avLst/>
          </a:prstGeom>
        </p:spPr>
        <p:txBody>
          <a:bodyPr wrap="square">
            <a:spAutoFit/>
          </a:bodyPr>
          <a:lstStyle/>
          <a:p>
            <a:r>
              <a:rPr lang="en-GB" sz="3600" b="1" dirty="0">
                <a:latin typeface="Arial" panose="020B0604020202020204" pitchFamily="34" charset="0"/>
              </a:rPr>
              <a:t>“Volkswagen Engineer Gets Prison in Diesel Cheating Case”</a:t>
            </a:r>
            <a:endParaRPr lang="en-GB" sz="3600" b="1" dirty="0">
              <a:effectLst/>
              <a:latin typeface="Arial" panose="020B0604020202020204" pitchFamily="34" charset="0"/>
            </a:endParaRPr>
          </a:p>
        </p:txBody>
      </p:sp>
      <p:sp>
        <p:nvSpPr>
          <p:cNvPr id="6" name="Rectangle 5"/>
          <p:cNvSpPr/>
          <p:nvPr/>
        </p:nvSpPr>
        <p:spPr>
          <a:xfrm>
            <a:off x="587022" y="1937435"/>
            <a:ext cx="7586134" cy="646331"/>
          </a:xfrm>
          <a:prstGeom prst="rect">
            <a:avLst/>
          </a:prstGeom>
        </p:spPr>
        <p:txBody>
          <a:bodyPr wrap="square">
            <a:spAutoFit/>
          </a:bodyPr>
          <a:lstStyle/>
          <a:p>
            <a:r>
              <a:rPr lang="en-GB" sz="3600" b="1" dirty="0">
                <a:latin typeface="Arial" panose="020B0604020202020204" pitchFamily="34" charset="0"/>
              </a:rPr>
              <a:t>“O.R. people are…</a:t>
            </a:r>
            <a:r>
              <a:rPr lang="en-GB" sz="3600" b="1" i="1" dirty="0">
                <a:latin typeface="Arial" panose="020B0604020202020204" pitchFamily="34" charset="0"/>
              </a:rPr>
              <a:t>nice</a:t>
            </a:r>
            <a:r>
              <a:rPr lang="en-GB" sz="3600" b="1" dirty="0">
                <a:latin typeface="Arial" panose="020B0604020202020204" pitchFamily="34" charset="0"/>
              </a:rPr>
              <a:t>”</a:t>
            </a:r>
            <a:endParaRPr lang="en-GB" sz="3600" b="1" dirty="0">
              <a:effectLst/>
              <a:latin typeface="Arial" panose="020B0604020202020204" pitchFamily="34" charset="0"/>
            </a:endParaRPr>
          </a:p>
        </p:txBody>
      </p:sp>
      <p:sp>
        <p:nvSpPr>
          <p:cNvPr id="7" name="Rectangle 6"/>
          <p:cNvSpPr/>
          <p:nvPr/>
        </p:nvSpPr>
        <p:spPr>
          <a:xfrm>
            <a:off x="739422" y="2610599"/>
            <a:ext cx="7919156" cy="400110"/>
          </a:xfrm>
          <a:prstGeom prst="rect">
            <a:avLst/>
          </a:prstGeom>
        </p:spPr>
        <p:txBody>
          <a:bodyPr wrap="square">
            <a:spAutoFit/>
          </a:bodyPr>
          <a:lstStyle/>
          <a:p>
            <a:pPr algn="r"/>
            <a:r>
              <a:rPr lang="en-GB" sz="2000" b="1" dirty="0">
                <a:latin typeface="Arial" panose="020B0604020202020204" pitchFamily="34" charset="0"/>
              </a:rPr>
              <a:t>OR Society General Council member, at discussion on values</a:t>
            </a:r>
            <a:endParaRPr lang="en-GB" sz="2000" b="1" dirty="0">
              <a:effectLst/>
              <a:latin typeface="Arial" panose="020B0604020202020204" pitchFamily="34" charset="0"/>
            </a:endParaRPr>
          </a:p>
        </p:txBody>
      </p:sp>
      <p:sp>
        <p:nvSpPr>
          <p:cNvPr id="8" name="Rectangle 7"/>
          <p:cNvSpPr/>
          <p:nvPr/>
        </p:nvSpPr>
        <p:spPr>
          <a:xfrm>
            <a:off x="739422" y="4930466"/>
            <a:ext cx="7919156" cy="400110"/>
          </a:xfrm>
          <a:prstGeom prst="rect">
            <a:avLst/>
          </a:prstGeom>
        </p:spPr>
        <p:txBody>
          <a:bodyPr wrap="square">
            <a:spAutoFit/>
          </a:bodyPr>
          <a:lstStyle/>
          <a:p>
            <a:pPr algn="r"/>
            <a:r>
              <a:rPr lang="en-GB" sz="2000" b="1" dirty="0">
                <a:latin typeface="Arial" panose="020B0604020202020204" pitchFamily="34" charset="0"/>
              </a:rPr>
              <a:t>New York Times,  25 August 2017</a:t>
            </a:r>
            <a:endParaRPr lang="en-GB" sz="2000" b="1" dirty="0">
              <a:effectLst/>
              <a:latin typeface="Arial" panose="020B0604020202020204" pitchFamily="34" charset="0"/>
            </a:endParaRPr>
          </a:p>
        </p:txBody>
      </p:sp>
      <p:sp>
        <p:nvSpPr>
          <p:cNvPr id="10" name="Rectangle 9"/>
          <p:cNvSpPr/>
          <p:nvPr/>
        </p:nvSpPr>
        <p:spPr>
          <a:xfrm rot="19998405">
            <a:off x="3311682" y="2006643"/>
            <a:ext cx="1586737" cy="12079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dirty="0">
                <a:latin typeface="Arial" panose="020B0604020202020204" pitchFamily="34" charset="0"/>
              </a:rPr>
              <a:t>Us</a:t>
            </a:r>
          </a:p>
        </p:txBody>
      </p:sp>
      <p:sp>
        <p:nvSpPr>
          <p:cNvPr id="11" name="Rectangle 10"/>
          <p:cNvSpPr/>
          <p:nvPr/>
        </p:nvSpPr>
        <p:spPr>
          <a:xfrm rot="19998405">
            <a:off x="3637386" y="4326510"/>
            <a:ext cx="1960617" cy="12079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dirty="0">
                <a:latin typeface="Arial" panose="020B0604020202020204" pitchFamily="34" charset="0"/>
              </a:rPr>
              <a:t>Them</a:t>
            </a:r>
          </a:p>
        </p:txBody>
      </p:sp>
    </p:spTree>
    <p:extLst>
      <p:ext uri="{BB962C8B-B14F-4D97-AF65-F5344CB8AC3E}">
        <p14:creationId xmlns:p14="http://schemas.microsoft.com/office/powerpoint/2010/main" val="3751130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D64399E-F05A-4279-8A0A-284EF14F2505}"/>
              </a:ext>
            </a:extLst>
          </p:cNvPr>
          <p:cNvSpPr>
            <a:spLocks noGrp="1"/>
          </p:cNvSpPr>
          <p:nvPr>
            <p:ph type="title"/>
          </p:nvPr>
        </p:nvSpPr>
        <p:spPr/>
        <p:txBody>
          <a:bodyPr/>
          <a:lstStyle/>
          <a:p>
            <a:r>
              <a:rPr lang="en-GB" dirty="0"/>
              <a:t>Contents</a:t>
            </a:r>
          </a:p>
        </p:txBody>
      </p:sp>
      <p:sp>
        <p:nvSpPr>
          <p:cNvPr id="3" name="Content Placeholder 2">
            <a:extLst>
              <a:ext uri="{FF2B5EF4-FFF2-40B4-BE49-F238E27FC236}">
                <a16:creationId xmlns:a16="http://schemas.microsoft.com/office/drawing/2014/main" xmlns="" id="{B1EFE884-40CA-4D80-AEDA-BAAB0B19F80B}"/>
              </a:ext>
            </a:extLst>
          </p:cNvPr>
          <p:cNvSpPr>
            <a:spLocks noGrp="1"/>
          </p:cNvSpPr>
          <p:nvPr>
            <p:ph idx="1"/>
          </p:nvPr>
        </p:nvSpPr>
        <p:spPr>
          <a:xfrm>
            <a:off x="61708" y="1780747"/>
            <a:ext cx="8790231" cy="4013200"/>
          </a:xfrm>
        </p:spPr>
        <p:txBody>
          <a:bodyPr/>
          <a:lstStyle/>
          <a:p>
            <a:r>
              <a:rPr lang="en-GB" dirty="0"/>
              <a:t>Introduction to the issues</a:t>
            </a:r>
          </a:p>
          <a:p>
            <a:pPr lvl="1"/>
            <a:r>
              <a:rPr lang="en-GB" dirty="0"/>
              <a:t>Codes of practice</a:t>
            </a:r>
          </a:p>
          <a:p>
            <a:pPr lvl="1"/>
            <a:r>
              <a:rPr lang="en-GB" dirty="0"/>
              <a:t>OR literature and frameworks</a:t>
            </a:r>
          </a:p>
          <a:p>
            <a:pPr lvl="1"/>
            <a:endParaRPr lang="en-GB" dirty="0"/>
          </a:p>
          <a:p>
            <a:pPr lvl="1"/>
            <a:endParaRPr lang="en-GB" dirty="0"/>
          </a:p>
          <a:p>
            <a:r>
              <a:rPr lang="en-GB" dirty="0"/>
              <a:t>3 enemies of perfect ethical practice</a:t>
            </a:r>
          </a:p>
          <a:p>
            <a:pPr lvl="1"/>
            <a:r>
              <a:rPr lang="en-GB" dirty="0"/>
              <a:t>Personal imperfections</a:t>
            </a:r>
          </a:p>
          <a:p>
            <a:pPr lvl="1"/>
            <a:r>
              <a:rPr lang="en-GB" dirty="0"/>
              <a:t>Big dilemmas – the nature of human life</a:t>
            </a:r>
          </a:p>
          <a:p>
            <a:pPr lvl="1"/>
            <a:r>
              <a:rPr lang="en-GB" dirty="0"/>
              <a:t>Little dilemmas – our local personal lives</a:t>
            </a:r>
          </a:p>
          <a:p>
            <a:endParaRPr lang="en-GB" dirty="0"/>
          </a:p>
        </p:txBody>
      </p:sp>
      <p:pic>
        <p:nvPicPr>
          <p:cNvPr id="5" name="Picture 4">
            <a:extLst>
              <a:ext uri="{FF2B5EF4-FFF2-40B4-BE49-F238E27FC236}">
                <a16:creationId xmlns:a16="http://schemas.microsoft.com/office/drawing/2014/main" xmlns="" id="{CD6B6857-7533-4098-A5E4-1EFDF278B20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38917" y="1963436"/>
            <a:ext cx="1099056" cy="1099056"/>
          </a:xfrm>
          <a:prstGeom prst="rect">
            <a:avLst/>
          </a:prstGeom>
        </p:spPr>
      </p:pic>
      <p:pic>
        <p:nvPicPr>
          <p:cNvPr id="7" name="Picture 6">
            <a:extLst>
              <a:ext uri="{FF2B5EF4-FFF2-40B4-BE49-F238E27FC236}">
                <a16:creationId xmlns:a16="http://schemas.microsoft.com/office/drawing/2014/main" xmlns="" id="{67E7ECCB-C5B5-4F3E-9806-0FCD72E91A1E}"/>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tretch>
            <a:fillRect/>
          </a:stretch>
        </p:blipFill>
        <p:spPr>
          <a:xfrm rot="309313">
            <a:off x="6553804" y="3666565"/>
            <a:ext cx="2240264" cy="1388964"/>
          </a:xfrm>
          <a:prstGeom prst="rect">
            <a:avLst/>
          </a:prstGeom>
        </p:spPr>
      </p:pic>
    </p:spTree>
    <p:extLst>
      <p:ext uri="{BB962C8B-B14F-4D97-AF65-F5344CB8AC3E}">
        <p14:creationId xmlns:p14="http://schemas.microsoft.com/office/powerpoint/2010/main" val="11262322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Guidelines/codes</a:t>
            </a:r>
          </a:p>
        </p:txBody>
      </p:sp>
      <p:sp>
        <p:nvSpPr>
          <p:cNvPr id="4" name="Rectangle 3"/>
          <p:cNvSpPr/>
          <p:nvPr/>
        </p:nvSpPr>
        <p:spPr>
          <a:xfrm rot="19744989">
            <a:off x="464714" y="3024937"/>
            <a:ext cx="1704622" cy="22803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Arial" panose="020B0604020202020204" pitchFamily="34" charset="0"/>
              </a:rPr>
              <a:t>OR Society statement of ethical principles</a:t>
            </a:r>
          </a:p>
        </p:txBody>
      </p:sp>
      <p:sp>
        <p:nvSpPr>
          <p:cNvPr id="5" name="Rectangle 4"/>
          <p:cNvSpPr/>
          <p:nvPr/>
        </p:nvSpPr>
        <p:spPr>
          <a:xfrm rot="20686981">
            <a:off x="1301559" y="2464038"/>
            <a:ext cx="1704622" cy="22803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Arial" panose="020B0604020202020204" pitchFamily="34" charset="0"/>
              </a:rPr>
              <a:t>OR Society code of conduct for Chartered Scientists</a:t>
            </a:r>
          </a:p>
        </p:txBody>
      </p:sp>
      <p:sp>
        <p:nvSpPr>
          <p:cNvPr id="6" name="Rectangle 5"/>
          <p:cNvSpPr/>
          <p:nvPr/>
        </p:nvSpPr>
        <p:spPr>
          <a:xfrm rot="21324677">
            <a:off x="2423256" y="2145397"/>
            <a:ext cx="1704622" cy="22803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Arial" panose="020B0604020202020204" pitchFamily="34" charset="0"/>
              </a:rPr>
              <a:t>Promethean Oath for OR professionals</a:t>
            </a:r>
          </a:p>
        </p:txBody>
      </p:sp>
      <p:sp>
        <p:nvSpPr>
          <p:cNvPr id="10" name="Rectangle 9"/>
          <p:cNvSpPr/>
          <p:nvPr/>
        </p:nvSpPr>
        <p:spPr>
          <a:xfrm>
            <a:off x="3608680" y="1965131"/>
            <a:ext cx="1704622" cy="22803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Arial" panose="020B0604020202020204" pitchFamily="34" charset="0"/>
              </a:rPr>
              <a:t>Certified Analytics Professional Code of ethics/conduct</a:t>
            </a:r>
          </a:p>
        </p:txBody>
      </p:sp>
      <p:sp>
        <p:nvSpPr>
          <p:cNvPr id="9" name="Rectangle 8"/>
          <p:cNvSpPr/>
          <p:nvPr/>
        </p:nvSpPr>
        <p:spPr>
          <a:xfrm rot="354629">
            <a:off x="4573870" y="1931205"/>
            <a:ext cx="1704622" cy="22803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Arial" panose="020B0604020202020204" pitchFamily="34" charset="0"/>
              </a:rPr>
              <a:t>Engineering Council statement of ethical principles</a:t>
            </a:r>
          </a:p>
        </p:txBody>
      </p:sp>
      <p:sp>
        <p:nvSpPr>
          <p:cNvPr id="8" name="Rectangle 7"/>
          <p:cNvSpPr/>
          <p:nvPr/>
        </p:nvSpPr>
        <p:spPr>
          <a:xfrm rot="1343347">
            <a:off x="5409244" y="2088191"/>
            <a:ext cx="1704622" cy="22803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Arial" panose="020B0604020202020204" pitchFamily="34" charset="0"/>
              </a:rPr>
              <a:t>Universal ethical code for scientists (UK government)</a:t>
            </a:r>
          </a:p>
        </p:txBody>
      </p:sp>
      <p:sp>
        <p:nvSpPr>
          <p:cNvPr id="7" name="Rectangle 6"/>
          <p:cNvSpPr/>
          <p:nvPr/>
        </p:nvSpPr>
        <p:spPr>
          <a:xfrm rot="2088739">
            <a:off x="6214180" y="2536765"/>
            <a:ext cx="1704622" cy="22803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Arial" panose="020B0604020202020204" pitchFamily="34" charset="0"/>
              </a:rPr>
              <a:t>RESPECT Code of Practice  for socio-economic research</a:t>
            </a:r>
          </a:p>
          <a:p>
            <a:pPr algn="ctr"/>
            <a:r>
              <a:rPr lang="en-GB" dirty="0">
                <a:latin typeface="Arial" panose="020B0604020202020204" pitchFamily="34" charset="0"/>
              </a:rPr>
              <a:t>EU</a:t>
            </a:r>
          </a:p>
        </p:txBody>
      </p:sp>
      <p:sp>
        <p:nvSpPr>
          <p:cNvPr id="11" name="Rectangle 10"/>
          <p:cNvSpPr/>
          <p:nvPr/>
        </p:nvSpPr>
        <p:spPr>
          <a:xfrm rot="2842712">
            <a:off x="6955196" y="3041783"/>
            <a:ext cx="1704622" cy="22803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Arial" panose="020B0604020202020204" pitchFamily="34" charset="0"/>
              </a:rPr>
              <a:t>7 principles of public life (UK government)</a:t>
            </a:r>
          </a:p>
        </p:txBody>
      </p:sp>
    </p:spTree>
    <p:extLst>
      <p:ext uri="{BB962C8B-B14F-4D97-AF65-F5344CB8AC3E}">
        <p14:creationId xmlns:p14="http://schemas.microsoft.com/office/powerpoint/2010/main" val="3739672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10" grpId="0" animBg="1"/>
      <p:bldP spid="9" grpId="0" animBg="1"/>
      <p:bldP spid="8" grpId="0" animBg="1"/>
      <p:bldP spid="7" grpId="0" animBg="1"/>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276621" y="4987836"/>
            <a:ext cx="2743201" cy="954107"/>
          </a:xfrm>
          <a:prstGeom prst="rect">
            <a:avLst/>
          </a:prstGeom>
          <a:solidFill>
            <a:schemeClr val="accent4">
              <a:lumMod val="40000"/>
              <a:lumOff val="60000"/>
            </a:schemeClr>
          </a:solidFill>
        </p:spPr>
        <p:txBody>
          <a:bodyPr wrap="square" rtlCol="0">
            <a:spAutoFit/>
          </a:bodyPr>
          <a:lstStyle/>
          <a:p>
            <a:r>
              <a:rPr lang="en-GB" sz="1600" dirty="0">
                <a:latin typeface="Arial" panose="020B0604020202020204" pitchFamily="34" charset="0"/>
              </a:rPr>
              <a:t>OR Society Statement of Ethical Principles</a:t>
            </a:r>
          </a:p>
          <a:p>
            <a:r>
              <a:rPr lang="en-GB" sz="1600" dirty="0">
                <a:latin typeface="Arial" panose="020B0604020202020204" pitchFamily="34" charset="0"/>
              </a:rPr>
              <a:t>First published 2011</a:t>
            </a:r>
          </a:p>
          <a:p>
            <a:r>
              <a:rPr lang="en-GB" sz="800" dirty="0">
                <a:latin typeface="Arial" panose="020B0604020202020204" pitchFamily="34" charset="0"/>
              </a:rPr>
              <a:t>http://www.theorsociety.com/Pages/Society/Ethical.aspx</a:t>
            </a:r>
          </a:p>
        </p:txBody>
      </p:sp>
      <p:sp>
        <p:nvSpPr>
          <p:cNvPr id="2" name="Title 1"/>
          <p:cNvSpPr>
            <a:spLocks noGrp="1"/>
          </p:cNvSpPr>
          <p:nvPr>
            <p:ph type="title"/>
          </p:nvPr>
        </p:nvSpPr>
        <p:spPr/>
        <p:txBody>
          <a:bodyPr/>
          <a:lstStyle/>
          <a:p>
            <a:r>
              <a:rPr lang="en-GB" dirty="0"/>
              <a:t>Statement of ethical principles</a:t>
            </a:r>
          </a:p>
        </p:txBody>
      </p:sp>
      <p:sp>
        <p:nvSpPr>
          <p:cNvPr id="4" name="Content Placeholder 3"/>
          <p:cNvSpPr>
            <a:spLocks noGrp="1"/>
          </p:cNvSpPr>
          <p:nvPr>
            <p:ph idx="1"/>
          </p:nvPr>
        </p:nvSpPr>
        <p:spPr>
          <a:xfrm>
            <a:off x="304800" y="1825625"/>
            <a:ext cx="8398933" cy="4013200"/>
          </a:xfrm>
        </p:spPr>
        <p:txBody>
          <a:bodyPr>
            <a:normAutofit lnSpcReduction="10000"/>
          </a:bodyPr>
          <a:lstStyle/>
          <a:p>
            <a:pPr marL="0" indent="0">
              <a:buNone/>
            </a:pPr>
            <a:r>
              <a:rPr lang="en-GB" sz="2400" dirty="0"/>
              <a:t>“Professional Operational Researchers </a:t>
            </a:r>
          </a:p>
          <a:p>
            <a:pPr marL="0" indent="0">
              <a:buNone/>
            </a:pPr>
            <a:r>
              <a:rPr lang="en-GB" sz="2400" dirty="0"/>
              <a:t>work to enhance the welfare, health and safety of all </a:t>
            </a:r>
          </a:p>
          <a:p>
            <a:pPr marL="0" indent="0">
              <a:buNone/>
            </a:pPr>
            <a:r>
              <a:rPr lang="en-GB" sz="2400" dirty="0"/>
              <a:t>whilst paying due regard to the environment and the sustainability of resources. </a:t>
            </a:r>
          </a:p>
          <a:p>
            <a:pPr marL="0" indent="0">
              <a:buNone/>
            </a:pPr>
            <a:endParaRPr lang="en-GB" sz="2400" dirty="0"/>
          </a:p>
          <a:p>
            <a:pPr marL="0" indent="0">
              <a:buNone/>
            </a:pPr>
            <a:r>
              <a:rPr lang="en-GB" sz="2400" dirty="0"/>
              <a:t>They have made personal and professional commitments </a:t>
            </a:r>
          </a:p>
          <a:p>
            <a:pPr marL="0" indent="0">
              <a:buNone/>
            </a:pPr>
            <a:r>
              <a:rPr lang="en-GB" sz="2400" dirty="0"/>
              <a:t>to enhance the wellbeing of society </a:t>
            </a:r>
          </a:p>
          <a:p>
            <a:pPr marL="0" indent="0">
              <a:buNone/>
            </a:pPr>
            <a:r>
              <a:rPr lang="en-GB" sz="2400" dirty="0"/>
              <a:t>through the exploitation of knowledge </a:t>
            </a:r>
          </a:p>
          <a:p>
            <a:pPr marL="0" indent="0">
              <a:buNone/>
            </a:pPr>
            <a:r>
              <a:rPr lang="en-GB" sz="2400" dirty="0"/>
              <a:t>and the management of creative teams.”</a:t>
            </a:r>
          </a:p>
        </p:txBody>
      </p:sp>
    </p:spTree>
    <p:extLst>
      <p:ext uri="{BB962C8B-B14F-4D97-AF65-F5344CB8AC3E}">
        <p14:creationId xmlns:p14="http://schemas.microsoft.com/office/powerpoint/2010/main" val="497255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Four main planks</a:t>
            </a:r>
          </a:p>
        </p:txBody>
      </p:sp>
      <p:sp>
        <p:nvSpPr>
          <p:cNvPr id="4" name="Oval 3"/>
          <p:cNvSpPr/>
          <p:nvPr/>
        </p:nvSpPr>
        <p:spPr>
          <a:xfrm>
            <a:off x="936977" y="1806222"/>
            <a:ext cx="3025422" cy="15804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latin typeface="Arial" panose="020B0604020202020204" pitchFamily="34" charset="0"/>
              </a:rPr>
              <a:t>accuracy and rigour</a:t>
            </a:r>
          </a:p>
        </p:txBody>
      </p:sp>
      <p:sp>
        <p:nvSpPr>
          <p:cNvPr id="5" name="Oval 4"/>
          <p:cNvSpPr/>
          <p:nvPr/>
        </p:nvSpPr>
        <p:spPr>
          <a:xfrm>
            <a:off x="4975578" y="1817511"/>
            <a:ext cx="3025422" cy="15804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latin typeface="Arial" panose="020B0604020202020204" pitchFamily="34" charset="0"/>
              </a:rPr>
              <a:t>honesty and integrity</a:t>
            </a:r>
          </a:p>
        </p:txBody>
      </p:sp>
      <p:sp>
        <p:nvSpPr>
          <p:cNvPr id="7" name="Oval 6"/>
          <p:cNvSpPr/>
          <p:nvPr/>
        </p:nvSpPr>
        <p:spPr>
          <a:xfrm>
            <a:off x="841022" y="3612443"/>
            <a:ext cx="3426177" cy="220133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latin typeface="Arial" panose="020B0604020202020204" pitchFamily="34" charset="0"/>
              </a:rPr>
              <a:t>respect for life, law and the public good</a:t>
            </a:r>
          </a:p>
        </p:txBody>
      </p:sp>
      <p:sp>
        <p:nvSpPr>
          <p:cNvPr id="8" name="Oval 7"/>
          <p:cNvSpPr/>
          <p:nvPr/>
        </p:nvSpPr>
        <p:spPr>
          <a:xfrm>
            <a:off x="4820356" y="3612444"/>
            <a:ext cx="3335866" cy="22013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latin typeface="Arial" panose="020B0604020202020204" pitchFamily="34" charset="0"/>
              </a:rPr>
              <a:t>responsible leadership: listening and informing</a:t>
            </a:r>
          </a:p>
        </p:txBody>
      </p:sp>
    </p:spTree>
    <p:extLst>
      <p:ext uri="{BB962C8B-B14F-4D97-AF65-F5344CB8AC3E}">
        <p14:creationId xmlns:p14="http://schemas.microsoft.com/office/powerpoint/2010/main" val="750849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Accuracy and rigour</a:t>
            </a:r>
          </a:p>
        </p:txBody>
      </p:sp>
      <p:sp>
        <p:nvSpPr>
          <p:cNvPr id="4" name="Rectangle 3"/>
          <p:cNvSpPr/>
          <p:nvPr/>
        </p:nvSpPr>
        <p:spPr>
          <a:xfrm>
            <a:off x="327378" y="5271911"/>
            <a:ext cx="3668889" cy="349956"/>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latin typeface="Arial" panose="020B0604020202020204" pitchFamily="34" charset="0"/>
              </a:rPr>
              <a:t>Statement of ethical principles</a:t>
            </a:r>
          </a:p>
        </p:txBody>
      </p:sp>
      <p:sp>
        <p:nvSpPr>
          <p:cNvPr id="5" name="Rectangle 4"/>
          <p:cNvSpPr/>
          <p:nvPr/>
        </p:nvSpPr>
        <p:spPr>
          <a:xfrm>
            <a:off x="4487334" y="5288844"/>
            <a:ext cx="4464755" cy="349956"/>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latin typeface="Arial" panose="020B0604020202020204" pitchFamily="34" charset="0"/>
              </a:rPr>
              <a:t>Code of conduct for Chartered Scientist</a:t>
            </a:r>
          </a:p>
        </p:txBody>
      </p:sp>
      <p:sp>
        <p:nvSpPr>
          <p:cNvPr id="6" name="Oval 5"/>
          <p:cNvSpPr/>
          <p:nvPr/>
        </p:nvSpPr>
        <p:spPr>
          <a:xfrm>
            <a:off x="146757" y="1885245"/>
            <a:ext cx="2190044" cy="948266"/>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Arial" panose="020B0604020202020204" pitchFamily="34" charset="0"/>
              </a:rPr>
              <a:t>Always act with care and competence</a:t>
            </a:r>
          </a:p>
        </p:txBody>
      </p:sp>
      <p:sp>
        <p:nvSpPr>
          <p:cNvPr id="7" name="Oval 6"/>
          <p:cNvSpPr/>
          <p:nvPr/>
        </p:nvSpPr>
        <p:spPr>
          <a:xfrm>
            <a:off x="2562578" y="1885245"/>
            <a:ext cx="2602088" cy="948266"/>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Arial" panose="020B0604020202020204" pitchFamily="34" charset="0"/>
              </a:rPr>
              <a:t>Only work in areas of current competence</a:t>
            </a:r>
          </a:p>
        </p:txBody>
      </p:sp>
      <p:sp>
        <p:nvSpPr>
          <p:cNvPr id="8" name="Oval 7"/>
          <p:cNvSpPr/>
          <p:nvPr/>
        </p:nvSpPr>
        <p:spPr>
          <a:xfrm>
            <a:off x="146757" y="2980271"/>
            <a:ext cx="2602088" cy="948266"/>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Arial" panose="020B0604020202020204" pitchFamily="34" charset="0"/>
              </a:rPr>
              <a:t>Keep up to date</a:t>
            </a:r>
          </a:p>
        </p:txBody>
      </p:sp>
      <p:sp>
        <p:nvSpPr>
          <p:cNvPr id="9" name="Oval 8"/>
          <p:cNvSpPr/>
          <p:nvPr/>
        </p:nvSpPr>
        <p:spPr>
          <a:xfrm>
            <a:off x="2991557" y="2971800"/>
            <a:ext cx="2602088" cy="948266"/>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Arial" panose="020B0604020202020204" pitchFamily="34" charset="0"/>
              </a:rPr>
              <a:t>Help others keep up to date</a:t>
            </a:r>
          </a:p>
        </p:txBody>
      </p:sp>
      <p:sp>
        <p:nvSpPr>
          <p:cNvPr id="10" name="Oval 9"/>
          <p:cNvSpPr/>
          <p:nvPr/>
        </p:nvSpPr>
        <p:spPr>
          <a:xfrm>
            <a:off x="146757" y="4097887"/>
            <a:ext cx="2602088" cy="948266"/>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Arial" panose="020B0604020202020204" pitchFamily="34" charset="0"/>
              </a:rPr>
              <a:t>Do not mislead or allow others to be misled</a:t>
            </a:r>
          </a:p>
        </p:txBody>
      </p:sp>
      <p:sp>
        <p:nvSpPr>
          <p:cNvPr id="11" name="Oval 10"/>
          <p:cNvSpPr/>
          <p:nvPr/>
        </p:nvSpPr>
        <p:spPr>
          <a:xfrm>
            <a:off x="2991557" y="3965234"/>
            <a:ext cx="2602088" cy="1213572"/>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Arial" panose="020B0604020202020204" pitchFamily="34" charset="0"/>
              </a:rPr>
              <a:t>Present… honestly, accurately and without bias</a:t>
            </a:r>
          </a:p>
        </p:txBody>
      </p:sp>
      <p:sp>
        <p:nvSpPr>
          <p:cNvPr id="12" name="Oval 11"/>
          <p:cNvSpPr/>
          <p:nvPr/>
        </p:nvSpPr>
        <p:spPr>
          <a:xfrm>
            <a:off x="5949244" y="3965234"/>
            <a:ext cx="2602088" cy="1213572"/>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Arial" panose="020B0604020202020204" pitchFamily="34" charset="0"/>
              </a:rPr>
              <a:t>Identify, evaluate, quantify risks</a:t>
            </a:r>
          </a:p>
        </p:txBody>
      </p:sp>
      <p:sp>
        <p:nvSpPr>
          <p:cNvPr id="13" name="Oval 12"/>
          <p:cNvSpPr/>
          <p:nvPr/>
        </p:nvSpPr>
        <p:spPr>
          <a:xfrm>
            <a:off x="5740401" y="1868311"/>
            <a:ext cx="3008488" cy="1111959"/>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Arial" panose="020B0604020202020204" pitchFamily="34" charset="0"/>
              </a:rPr>
              <a:t>Exercise prof skills and judgement to best of ability</a:t>
            </a:r>
          </a:p>
        </p:txBody>
      </p:sp>
      <p:sp>
        <p:nvSpPr>
          <p:cNvPr id="14" name="Oval 13"/>
          <p:cNvSpPr/>
          <p:nvPr/>
        </p:nvSpPr>
        <p:spPr>
          <a:xfrm>
            <a:off x="5740401" y="2889953"/>
            <a:ext cx="3008488" cy="1111959"/>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Arial" panose="020B0604020202020204" pitchFamily="34" charset="0"/>
              </a:rPr>
              <a:t>Undertake appropriate CPD</a:t>
            </a:r>
          </a:p>
        </p:txBody>
      </p:sp>
    </p:spTree>
    <p:extLst>
      <p:ext uri="{BB962C8B-B14F-4D97-AF65-F5344CB8AC3E}">
        <p14:creationId xmlns:p14="http://schemas.microsoft.com/office/powerpoint/2010/main" val="2668896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3" grpId="0" animBg="1"/>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val 14"/>
          <p:cNvSpPr/>
          <p:nvPr/>
        </p:nvSpPr>
        <p:spPr>
          <a:xfrm>
            <a:off x="6152441" y="3524967"/>
            <a:ext cx="2991557" cy="1521186"/>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16" name="Oval 15"/>
          <p:cNvSpPr/>
          <p:nvPr/>
        </p:nvSpPr>
        <p:spPr>
          <a:xfrm>
            <a:off x="3200403" y="3879150"/>
            <a:ext cx="2991557" cy="1385739"/>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3" name="Oval 2"/>
          <p:cNvSpPr/>
          <p:nvPr/>
        </p:nvSpPr>
        <p:spPr>
          <a:xfrm>
            <a:off x="0" y="3965234"/>
            <a:ext cx="2991557" cy="1213572"/>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2" name="Title 1"/>
          <p:cNvSpPr>
            <a:spLocks noGrp="1"/>
          </p:cNvSpPr>
          <p:nvPr>
            <p:ph type="title"/>
          </p:nvPr>
        </p:nvSpPr>
        <p:spPr/>
        <p:txBody>
          <a:bodyPr/>
          <a:lstStyle/>
          <a:p>
            <a:r>
              <a:rPr lang="en-GB" dirty="0"/>
              <a:t>Honesty and integrity</a:t>
            </a:r>
          </a:p>
        </p:txBody>
      </p:sp>
      <p:sp>
        <p:nvSpPr>
          <p:cNvPr id="4" name="Rectangle 3"/>
          <p:cNvSpPr/>
          <p:nvPr/>
        </p:nvSpPr>
        <p:spPr>
          <a:xfrm>
            <a:off x="327378" y="5271911"/>
            <a:ext cx="3668889" cy="349956"/>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latin typeface="Arial" panose="020B0604020202020204" pitchFamily="34" charset="0"/>
              </a:rPr>
              <a:t>Statement of ethical principles</a:t>
            </a:r>
          </a:p>
        </p:txBody>
      </p:sp>
      <p:sp>
        <p:nvSpPr>
          <p:cNvPr id="5" name="Rectangle 4"/>
          <p:cNvSpPr/>
          <p:nvPr/>
        </p:nvSpPr>
        <p:spPr>
          <a:xfrm>
            <a:off x="4487334" y="5288844"/>
            <a:ext cx="4464755" cy="349956"/>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latin typeface="Arial" panose="020B0604020202020204" pitchFamily="34" charset="0"/>
              </a:rPr>
              <a:t>Code of conduct for Chartered Scientist</a:t>
            </a:r>
          </a:p>
        </p:txBody>
      </p:sp>
      <p:sp>
        <p:nvSpPr>
          <p:cNvPr id="6" name="Oval 5"/>
          <p:cNvSpPr/>
          <p:nvPr/>
        </p:nvSpPr>
        <p:spPr>
          <a:xfrm>
            <a:off x="146757" y="1885245"/>
            <a:ext cx="2602088" cy="948266"/>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Arial" panose="020B0604020202020204" pitchFamily="34" charset="0"/>
              </a:rPr>
              <a:t>Be alert to how work might affect others…</a:t>
            </a:r>
          </a:p>
        </p:txBody>
      </p:sp>
      <p:sp>
        <p:nvSpPr>
          <p:cNvPr id="7" name="Oval 6"/>
          <p:cNvSpPr/>
          <p:nvPr/>
        </p:nvSpPr>
        <p:spPr>
          <a:xfrm>
            <a:off x="2562577" y="1885245"/>
            <a:ext cx="2641601" cy="948266"/>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Arial" panose="020B0604020202020204" pitchFamily="34" charset="0"/>
              </a:rPr>
              <a:t>…respect others’ rights and reputations</a:t>
            </a:r>
          </a:p>
        </p:txBody>
      </p:sp>
      <p:sp>
        <p:nvSpPr>
          <p:cNvPr id="8" name="Oval 7"/>
          <p:cNvSpPr/>
          <p:nvPr/>
        </p:nvSpPr>
        <p:spPr>
          <a:xfrm>
            <a:off x="146757" y="2980271"/>
            <a:ext cx="2602088" cy="948266"/>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Arial" panose="020B0604020202020204" pitchFamily="34" charset="0"/>
              </a:rPr>
              <a:t>avoid deceptive acts</a:t>
            </a:r>
          </a:p>
        </p:txBody>
      </p:sp>
      <p:sp>
        <p:nvSpPr>
          <p:cNvPr id="9" name="Oval 8"/>
          <p:cNvSpPr/>
          <p:nvPr/>
        </p:nvSpPr>
        <p:spPr>
          <a:xfrm>
            <a:off x="3395137" y="2833511"/>
            <a:ext cx="2602088" cy="948266"/>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Arial" panose="020B0604020202020204" pitchFamily="34" charset="0"/>
              </a:rPr>
              <a:t>Take steps to prevent corrupt practice</a:t>
            </a:r>
          </a:p>
        </p:txBody>
      </p:sp>
      <p:sp>
        <p:nvSpPr>
          <p:cNvPr id="10" name="Oval 9"/>
          <p:cNvSpPr/>
          <p:nvPr/>
        </p:nvSpPr>
        <p:spPr>
          <a:xfrm>
            <a:off x="146757" y="4097887"/>
            <a:ext cx="2602088" cy="948266"/>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Arial" panose="020B0604020202020204" pitchFamily="34" charset="0"/>
              </a:rPr>
              <a:t>Declare conflicts of interest</a:t>
            </a:r>
          </a:p>
        </p:txBody>
      </p:sp>
      <p:sp>
        <p:nvSpPr>
          <p:cNvPr id="11" name="Oval 10"/>
          <p:cNvSpPr/>
          <p:nvPr/>
        </p:nvSpPr>
        <p:spPr>
          <a:xfrm>
            <a:off x="3347156" y="3979337"/>
            <a:ext cx="2602088" cy="1213572"/>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Arial" panose="020B0604020202020204" pitchFamily="34" charset="0"/>
              </a:rPr>
              <a:t>Reject bribery or improper influence</a:t>
            </a:r>
          </a:p>
        </p:txBody>
      </p:sp>
      <p:sp>
        <p:nvSpPr>
          <p:cNvPr id="12" name="Oval 11"/>
          <p:cNvSpPr/>
          <p:nvPr/>
        </p:nvSpPr>
        <p:spPr>
          <a:xfrm>
            <a:off x="6350001" y="3671723"/>
            <a:ext cx="2602088" cy="1213572"/>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Arial" panose="020B0604020202020204" pitchFamily="34" charset="0"/>
              </a:rPr>
              <a:t>Act for employer/client in trustworthy way</a:t>
            </a:r>
          </a:p>
        </p:txBody>
      </p:sp>
      <p:sp>
        <p:nvSpPr>
          <p:cNvPr id="13" name="Oval 12"/>
          <p:cNvSpPr/>
          <p:nvPr/>
        </p:nvSpPr>
        <p:spPr>
          <a:xfrm>
            <a:off x="5740401" y="1868311"/>
            <a:ext cx="2376310" cy="1111959"/>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Arial" panose="020B0604020202020204" pitchFamily="34" charset="0"/>
              </a:rPr>
              <a:t>Never engage in corrupt practice</a:t>
            </a:r>
          </a:p>
        </p:txBody>
      </p:sp>
    </p:spTree>
    <p:extLst>
      <p:ext uri="{BB962C8B-B14F-4D97-AF65-F5344CB8AC3E}">
        <p14:creationId xmlns:p14="http://schemas.microsoft.com/office/powerpoint/2010/main" val="261587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3" grpId="0" animBg="1"/>
      <p:bldP spid="5" grpId="0" animBg="1"/>
      <p:bldP spid="13" grpId="0" animBg="1"/>
    </p:bldLst>
  </p:timing>
</p:sld>
</file>

<file path=ppt/theme/theme1.xml><?xml version="1.0" encoding="utf-8"?>
<a:theme xmlns:a="http://schemas.openxmlformats.org/drawingml/2006/main" name="Office Theme">
  <a:themeElements>
    <a:clrScheme name="OR Society 2016">
      <a:dk1>
        <a:srgbClr val="505759"/>
      </a:dk1>
      <a:lt1>
        <a:srgbClr val="FFFFFF"/>
      </a:lt1>
      <a:dk2>
        <a:srgbClr val="D61B26"/>
      </a:dk2>
      <a:lt2>
        <a:srgbClr val="BFB8AF"/>
      </a:lt2>
      <a:accent1>
        <a:srgbClr val="D61B26"/>
      </a:accent1>
      <a:accent2>
        <a:srgbClr val="505759"/>
      </a:accent2>
      <a:accent3>
        <a:srgbClr val="968C83"/>
      </a:accent3>
      <a:accent4>
        <a:srgbClr val="BFB8AF"/>
      </a:accent4>
      <a:accent5>
        <a:srgbClr val="D61B26"/>
      </a:accent5>
      <a:accent6>
        <a:srgbClr val="505759"/>
      </a:accent6>
      <a:hlink>
        <a:srgbClr val="D61B26"/>
      </a:hlink>
      <a:folHlink>
        <a:srgbClr val="505759"/>
      </a:folHlink>
    </a:clrScheme>
    <a:fontScheme name="Custom 1">
      <a:majorFont>
        <a:latin typeface="Roboto Medium"/>
        <a:ea typeface=""/>
        <a:cs typeface=""/>
      </a:majorFont>
      <a:minorFont>
        <a:latin typeface="Roboto Light"/>
        <a:ea typeface=""/>
        <a:cs typeface=""/>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5180</TotalTime>
  <Words>3235</Words>
  <Application>Microsoft Office PowerPoint</Application>
  <PresentationFormat>On-screen Show (4:3)</PresentationFormat>
  <Paragraphs>263</Paragraphs>
  <Slides>30</Slides>
  <Notes>23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Arial</vt:lpstr>
      <vt:lpstr>Roboto Light</vt:lpstr>
      <vt:lpstr>PBALH C+ Gulliver</vt:lpstr>
      <vt:lpstr>PBAGL M+ Gulliver</vt:lpstr>
      <vt:lpstr>Wingdings</vt:lpstr>
      <vt:lpstr>BMLEF J+ Gulliver</vt:lpstr>
      <vt:lpstr>Calibri</vt:lpstr>
      <vt:lpstr>Office Theme</vt:lpstr>
      <vt:lpstr>Using these slides</vt:lpstr>
      <vt:lpstr>Ethical dilemmas in everyday practice</vt:lpstr>
      <vt:lpstr>Aim of this session</vt:lpstr>
      <vt:lpstr>Contents</vt:lpstr>
      <vt:lpstr>Guidelines/codes</vt:lpstr>
      <vt:lpstr>Statement of ethical principles</vt:lpstr>
      <vt:lpstr>Four main planks</vt:lpstr>
      <vt:lpstr>Accuracy and rigour</vt:lpstr>
      <vt:lpstr>Honesty and integrity</vt:lpstr>
      <vt:lpstr>Respect for life, law and the public good</vt:lpstr>
      <vt:lpstr>Responsible leadership: listening and influencing</vt:lpstr>
      <vt:lpstr>Ormerod/Ulrich framework</vt:lpstr>
      <vt:lpstr>Ethics: no-no or dilemma</vt:lpstr>
      <vt:lpstr>Ethics in practice</vt:lpstr>
      <vt:lpstr>Enemies of ethical practice</vt:lpstr>
      <vt:lpstr>Personal imperfections</vt:lpstr>
      <vt:lpstr>Sources of ethical dilemmas</vt:lpstr>
      <vt:lpstr>The big world: sources of dilemma</vt:lpstr>
      <vt:lpstr>Your little world: sources of dilemma</vt:lpstr>
      <vt:lpstr>The answers?</vt:lpstr>
      <vt:lpstr>Recommended further reading</vt:lpstr>
      <vt:lpstr>In conclusion: OR ethics is like OR</vt:lpstr>
      <vt:lpstr>Intentionally blank</vt:lpstr>
      <vt:lpstr>Brocklesby</vt:lpstr>
      <vt:lpstr>Respect for your client</vt:lpstr>
      <vt:lpstr>What might this mean in practice</vt:lpstr>
      <vt:lpstr>PowerPoint Presentation</vt:lpstr>
      <vt:lpstr>PowerPoint Presentation</vt:lpstr>
      <vt:lpstr>Oath of prometheus</vt:lpstr>
      <vt:lpstr>Why be ethical</vt:lpstr>
    </vt:vector>
  </TitlesOfParts>
  <Company>Operational Research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Charlene Timewell</dc:creator>
  <cp:lastModifiedBy>FREN</cp:lastModifiedBy>
  <cp:revision>199</cp:revision>
  <cp:lastPrinted>2017-09-10T22:00:37Z</cp:lastPrinted>
  <dcterms:created xsi:type="dcterms:W3CDTF">2016-05-16T09:52:35Z</dcterms:created>
  <dcterms:modified xsi:type="dcterms:W3CDTF">2018-09-09T17:44:35Z</dcterms:modified>
</cp:coreProperties>
</file>