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94" r:id="rId2"/>
    <p:sldId id="295" r:id="rId3"/>
    <p:sldId id="297" r:id="rId4"/>
    <p:sldId id="296" r:id="rId5"/>
    <p:sldId id="298" r:id="rId6"/>
    <p:sldId id="299" r:id="rId7"/>
  </p:sldIdLst>
  <p:sldSz cx="9144000" cy="5143500" type="screen16x9"/>
  <p:notesSz cx="6797675" cy="9926638"/>
  <p:embeddedFontLst>
    <p:embeddedFont>
      <p:font typeface="Arial Unicode MS" panose="020B0604020202020204" pitchFamily="34" charset="-12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86187" autoAdjust="0"/>
  </p:normalViewPr>
  <p:slideViewPr>
    <p:cSldViewPr snapToGrid="0">
      <p:cViewPr>
        <p:scale>
          <a:sx n="90" d="100"/>
          <a:sy n="90" d="100"/>
        </p:scale>
        <p:origin x="-198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01F2C-A053-44D0-BDE0-598182A9B590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7ABFF-C453-4A24-8B0F-391974929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3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ABFF-C453-4A24-8B0F-391974929C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4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ABFF-C453-4A24-8B0F-391974929C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9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ABFF-C453-4A24-8B0F-391974929C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3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-4673"/>
            <a:ext cx="7286625" cy="5148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71550"/>
            <a:ext cx="6858000" cy="1660922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5367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2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700" cy="940593"/>
          </a:xfr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017044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6725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4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273844"/>
            <a:ext cx="1971675" cy="4098131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0981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6725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93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099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6725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2538" y="4670822"/>
            <a:ext cx="1795462" cy="270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7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099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6725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47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R Society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93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44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700" cy="947737"/>
          </a:xfr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1704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1704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6725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9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6"/>
            <a:ext cx="7886700" cy="940592"/>
          </a:xfr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378746"/>
            <a:ext cx="3868340" cy="617934"/>
          </a:xfrm>
        </p:spPr>
        <p:txBody>
          <a:bodyPr anchor="b"/>
          <a:lstStyle>
            <a:lvl1pPr marL="0" indent="0">
              <a:buNone/>
              <a:defRPr sz="2400"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96681"/>
            <a:ext cx="3868340" cy="238958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7960" y="1378746"/>
            <a:ext cx="3887391" cy="617934"/>
          </a:xfrm>
        </p:spPr>
        <p:txBody>
          <a:bodyPr anchor="b"/>
          <a:lstStyle>
            <a:lvl1pPr marL="0" indent="0">
              <a:buNone/>
              <a:defRPr sz="2400"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996681"/>
            <a:ext cx="3887391" cy="238958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6725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4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700" cy="940593"/>
          </a:xfr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6725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0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6725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98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73846"/>
            <a:ext cx="4629150" cy="412194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6725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6"/>
            <a:ext cx="2949178" cy="1754980"/>
          </a:xfrm>
        </p:spPr>
        <p:txBody>
          <a:bodyPr anchor="b"/>
          <a:lstStyle>
            <a:lvl1pPr>
              <a:defRPr sz="32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28825"/>
            <a:ext cx="2949178" cy="2366964"/>
          </a:xfrm>
        </p:spPr>
        <p:txBody>
          <a:bodyPr/>
          <a:lstStyle>
            <a:lvl1pPr marL="0" indent="0">
              <a:buNone/>
              <a:defRPr sz="1600"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03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73846"/>
            <a:ext cx="4629150" cy="412194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6725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6"/>
            <a:ext cx="2949178" cy="1754980"/>
          </a:xfrm>
        </p:spPr>
        <p:txBody>
          <a:bodyPr anchor="b"/>
          <a:lstStyle>
            <a:lvl1pPr>
              <a:defRPr sz="3200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28825"/>
            <a:ext cx="2949178" cy="2366964"/>
          </a:xfrm>
        </p:spPr>
        <p:txBody>
          <a:bodyPr/>
          <a:lstStyle>
            <a:lvl1pPr marL="0" indent="0">
              <a:buNone/>
              <a:defRPr sz="1600" b="1"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10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47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0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67250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 Unicode MS" panose="020B0604020202020204" pitchFamily="34" charset="-128"/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b="1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0"/>
            <a:ext cx="47910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71550"/>
            <a:ext cx="44862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6791" y="3094067"/>
            <a:ext cx="318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John Hopes</a:t>
            </a:r>
          </a:p>
          <a:p>
            <a:pPr algn="r"/>
            <a:r>
              <a:rPr lang="en-GB" dirty="0" smtClean="0"/>
              <a:t>President, The OR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46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housekeeping:</a:t>
            </a:r>
          </a:p>
          <a:p>
            <a:pPr lvl="1"/>
            <a:r>
              <a:rPr lang="en-GB" dirty="0" smtClean="0"/>
              <a:t>fire drill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mergency exit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oilets</a:t>
            </a:r>
          </a:p>
          <a:p>
            <a:pPr lvl="1"/>
            <a:r>
              <a:rPr lang="en-GB" dirty="0" smtClean="0"/>
              <a:t>refreshments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40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Today: 3 sources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7917">
                        <a14:foregroundMark x1="28333" y1="1136" x2="47917" y2="0"/>
                        <a14:foregroundMark x1="47500" y1="1136" x2="47639" y2="92045"/>
                        <a14:foregroundMark x1="28472" y1="11364" x2="28194" y2="45455"/>
                        <a14:foregroundMark x1="28333" y1="5682" x2="27361" y2="98864"/>
                        <a14:foregroundMark x1="27500" y1="94318" x2="47917" y2="96591"/>
                        <a14:foregroundMark x1="29583" y1="20455" x2="32639" y2="27273"/>
                        <a14:backgroundMark x1="25694" y1="12500" x2="25694" y2="94318"/>
                        <a14:backgroundMark x1="12639" y1="89773" x2="972" y2="98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31" t="-1" r="48913" b="5441"/>
          <a:stretch/>
        </p:blipFill>
        <p:spPr bwMode="auto">
          <a:xfrm>
            <a:off x="665940" y="2818437"/>
            <a:ext cx="2516853" cy="135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4" descr="The OR Socie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OR Society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The OR Society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380564"/>
            <a:ext cx="3001211" cy="116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88" y="1350435"/>
            <a:ext cx="2192634" cy="293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55" y="2052894"/>
            <a:ext cx="4934445" cy="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84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 and the OR Society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69219"/>
            <a:ext cx="8313331" cy="3009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Operational Research (OR): </a:t>
            </a:r>
            <a:endParaRPr lang="en-GB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200" dirty="0" smtClean="0"/>
              <a:t>uses </a:t>
            </a:r>
            <a:r>
              <a:rPr lang="en-GB" sz="2200" dirty="0" smtClean="0"/>
              <a:t>science, maths, IT and </a:t>
            </a:r>
            <a:r>
              <a:rPr lang="en-GB" sz="2200" dirty="0" smtClean="0"/>
              <a:t>data/evidence,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200" dirty="0" smtClean="0"/>
              <a:t>to help managers improve productivity and effectiveness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C00000"/>
                </a:solidFill>
              </a:rPr>
              <a:t>C</a:t>
            </a:r>
            <a:r>
              <a:rPr lang="en-GB" sz="2200" dirty="0" smtClean="0">
                <a:solidFill>
                  <a:srgbClr val="C00000"/>
                </a:solidFill>
              </a:rPr>
              <a:t>omputational modelling is core to OR and OR people</a:t>
            </a:r>
            <a:endParaRPr lang="en-GB" sz="22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GB" sz="2400" dirty="0" smtClean="0"/>
              <a:t>OR Society: </a:t>
            </a:r>
            <a:endParaRPr lang="en-GB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200" dirty="0" smtClean="0"/>
              <a:t>learned </a:t>
            </a:r>
            <a:r>
              <a:rPr lang="en-GB" sz="2200" dirty="0" smtClean="0"/>
              <a:t>society, charity, membership body </a:t>
            </a:r>
            <a:endParaRPr lang="en-GB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200" dirty="0" smtClean="0"/>
              <a:t>that promotes knowledge and understanding </a:t>
            </a:r>
            <a:r>
              <a:rPr lang="en-GB" sz="2200" dirty="0" smtClean="0"/>
              <a:t>of </a:t>
            </a:r>
            <a:r>
              <a:rPr lang="en-GB" sz="2200" dirty="0" smtClean="0"/>
              <a:t>OR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Home of computational modelling for 60 years</a:t>
            </a:r>
            <a:endParaRPr lang="en-GB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1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for the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11" y="1369219"/>
            <a:ext cx="4383939" cy="3017044"/>
          </a:xfrm>
        </p:spPr>
        <p:txBody>
          <a:bodyPr numCol="1">
            <a:normAutofit fontScale="47500" lnSpcReduction="20000"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Introduction and welcome</a:t>
            </a:r>
          </a:p>
          <a:p>
            <a:pPr marL="0" indent="0">
              <a:buNone/>
            </a:pPr>
            <a:r>
              <a:rPr lang="en-GB" sz="3600" b="0" dirty="0" smtClean="0">
                <a:latin typeface="+mn-lt"/>
              </a:rPr>
              <a:t>Welcome from the ORS and BEIS (Andrew Paterson, Business and Local Growth)  </a:t>
            </a:r>
          </a:p>
          <a:p>
            <a:pPr marL="0" indent="0">
              <a:buNone/>
            </a:pPr>
            <a:r>
              <a:rPr lang="en-GB" sz="3600" b="0" dirty="0" smtClean="0">
                <a:latin typeface="+mn-lt"/>
              </a:rPr>
              <a:t>Prof David C Lane: What are we doing here today? A modeller’s perspective</a:t>
            </a:r>
          </a:p>
          <a:p>
            <a:pPr marL="0" indent="0">
              <a:buNone/>
            </a:pPr>
            <a:r>
              <a:rPr lang="en-GB" sz="3600" b="0" dirty="0" err="1" smtClean="0">
                <a:latin typeface="+mn-lt"/>
              </a:rPr>
              <a:t>Dervilla</a:t>
            </a:r>
            <a:r>
              <a:rPr lang="en-GB" sz="3600" b="0" dirty="0" smtClean="0">
                <a:latin typeface="+mn-lt"/>
              </a:rPr>
              <a:t> Mitchell CBE: The power of computational modelling 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tx2"/>
                </a:solidFill>
                <a:latin typeface="+mn-lt"/>
              </a:rPr>
              <a:t>Coffee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Computational Modelling in action</a:t>
            </a:r>
            <a:r>
              <a:rPr lang="en-GB" sz="3600" b="0" dirty="0" smtClean="0">
                <a:latin typeface="+mn-lt"/>
              </a:rPr>
              <a:t>: </a:t>
            </a: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11-1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600" b="0" dirty="0" smtClean="0">
                <a:latin typeface="+mn-lt"/>
              </a:rPr>
              <a:t>7 examples of how computational modelling has transformed productivity, insight and outcomes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b="0" dirty="0">
              <a:latin typeface="Roboto-Light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b="0" dirty="0" smtClean="0">
              <a:latin typeface="Roboto-Light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500" dirty="0" smtClean="0">
              <a:solidFill>
                <a:schemeClr val="tx1">
                  <a:lumMod val="50000"/>
                </a:schemeClr>
              </a:solidFill>
              <a:latin typeface="Roboto-Light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b="0" dirty="0" smtClean="0">
              <a:latin typeface="Roboto-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369219"/>
            <a:ext cx="4344730" cy="29582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2"/>
                </a:solidFill>
                <a:latin typeface="Roboto-Light"/>
              </a:rPr>
              <a:t>Lunch and exhibits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latin typeface="Roboto-Light"/>
              </a:rPr>
              <a:t>Getting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Roboto-Light"/>
              </a:rPr>
              <a:t>to grips with computational 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latin typeface="Roboto-Light"/>
              </a:rPr>
              <a:t>modelling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Roboto-Light"/>
              </a:rPr>
              <a:t>: 2pm-4pm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b="0" dirty="0" smtClean="0">
                <a:latin typeface="Roboto-Light"/>
              </a:rPr>
              <a:t>Choose </a:t>
            </a:r>
            <a:r>
              <a:rPr lang="en-GB" sz="1800" b="0" dirty="0">
                <a:latin typeface="Roboto-Light"/>
              </a:rPr>
              <a:t>two of four one-hour workshops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0" dirty="0">
              <a:latin typeface="Roboto-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Roboto-Light"/>
              </a:rPr>
              <a:t>Panel Q&amp;A: 4-4.45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b="0" dirty="0">
                <a:solidFill>
                  <a:schemeClr val="bg2">
                    <a:lumMod val="50000"/>
                  </a:schemeClr>
                </a:solidFill>
                <a:latin typeface="Roboto-Light"/>
              </a:rPr>
              <a:t>Everything you wanted to know about computer modelling but were afraid to ask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solidFill>
                <a:schemeClr val="tx1">
                  <a:lumMod val="50000"/>
                </a:schemeClr>
              </a:solidFill>
              <a:latin typeface="Roboto-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Roboto-Light"/>
              </a:rPr>
              <a:t>Wine, nibbles and exhibits: 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latin typeface="Roboto-Light"/>
              </a:rPr>
              <a:t>4.45-5.30</a:t>
            </a:r>
            <a:endParaRPr lang="en-GB" sz="1800" dirty="0">
              <a:solidFill>
                <a:schemeClr val="tx1">
                  <a:lumMod val="50000"/>
                </a:schemeClr>
              </a:solidFill>
              <a:latin typeface="Roboto-Light"/>
            </a:endParaRPr>
          </a:p>
        </p:txBody>
      </p:sp>
    </p:spTree>
    <p:extLst>
      <p:ext uri="{BB962C8B-B14F-4D97-AF65-F5344CB8AC3E}">
        <p14:creationId xmlns:p14="http://schemas.microsoft.com/office/powerpoint/2010/main" val="196362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Morning talks: to inspire you with the potential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 smtClean="0"/>
              <a:t>Afternoon workshops, discussion and networking: to help you get started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 smtClean="0"/>
              <a:t>The app and the bags: to help you take it forward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Aim: to Inspire and to Enable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1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 Society 2016">
      <a:dk1>
        <a:srgbClr val="505759"/>
      </a:dk1>
      <a:lt1>
        <a:srgbClr val="FFFFFF"/>
      </a:lt1>
      <a:dk2>
        <a:srgbClr val="D61B26"/>
      </a:dk2>
      <a:lt2>
        <a:srgbClr val="BFB8AF"/>
      </a:lt2>
      <a:accent1>
        <a:srgbClr val="D61B26"/>
      </a:accent1>
      <a:accent2>
        <a:srgbClr val="505759"/>
      </a:accent2>
      <a:accent3>
        <a:srgbClr val="968C83"/>
      </a:accent3>
      <a:accent4>
        <a:srgbClr val="BFB8AF"/>
      </a:accent4>
      <a:accent5>
        <a:srgbClr val="D61B26"/>
      </a:accent5>
      <a:accent6>
        <a:srgbClr val="505759"/>
      </a:accent6>
      <a:hlink>
        <a:srgbClr val="D61B26"/>
      </a:hlink>
      <a:folHlink>
        <a:srgbClr val="505759"/>
      </a:folHlink>
    </a:clrScheme>
    <a:fontScheme name="Custom 1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231</Words>
  <Application>Microsoft Office PowerPoint</Application>
  <PresentationFormat>On-screen Show (16:9)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Unicode MS</vt:lpstr>
      <vt:lpstr>Calibri</vt:lpstr>
      <vt:lpstr>Roboto Light</vt:lpstr>
      <vt:lpstr>Roboto-Light</vt:lpstr>
      <vt:lpstr>Wingdings</vt:lpstr>
      <vt:lpstr>Office Theme</vt:lpstr>
      <vt:lpstr>PowerPoint Presentation</vt:lpstr>
      <vt:lpstr>Welcome!</vt:lpstr>
      <vt:lpstr>Today: 3 sources</vt:lpstr>
      <vt:lpstr>OR and the OR Society</vt:lpstr>
      <vt:lpstr>Plan for the day</vt:lpstr>
      <vt:lpstr>Aim: to Inspire and to Enable</vt:lpstr>
    </vt:vector>
  </TitlesOfParts>
  <Company>Operational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Timewell</dc:creator>
  <cp:lastModifiedBy>Ruth Kaufman</cp:lastModifiedBy>
  <cp:revision>208</cp:revision>
  <cp:lastPrinted>2016-05-16T11:02:53Z</cp:lastPrinted>
  <dcterms:created xsi:type="dcterms:W3CDTF">2016-05-16T09:52:35Z</dcterms:created>
  <dcterms:modified xsi:type="dcterms:W3CDTF">2019-03-20T20:47:20Z</dcterms:modified>
</cp:coreProperties>
</file>